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notesMasterIdLst>
    <p:notesMasterId r:id="rId67"/>
  </p:notesMasterIdLst>
  <p:sldIdLst>
    <p:sldId id="419" r:id="rId4"/>
    <p:sldId id="409" r:id="rId5"/>
    <p:sldId id="410" r:id="rId6"/>
    <p:sldId id="561" r:id="rId7"/>
    <p:sldId id="560" r:id="rId8"/>
    <p:sldId id="562" r:id="rId9"/>
    <p:sldId id="257" r:id="rId10"/>
    <p:sldId id="614" r:id="rId11"/>
    <p:sldId id="615" r:id="rId12"/>
    <p:sldId id="628" r:id="rId13"/>
    <p:sldId id="617" r:id="rId14"/>
    <p:sldId id="616" r:id="rId15"/>
    <p:sldId id="618" r:id="rId16"/>
    <p:sldId id="619" r:id="rId17"/>
    <p:sldId id="620" r:id="rId18"/>
    <p:sldId id="621" r:id="rId19"/>
    <p:sldId id="622" r:id="rId20"/>
    <p:sldId id="629" r:id="rId21"/>
    <p:sldId id="597" r:id="rId22"/>
    <p:sldId id="623" r:id="rId23"/>
    <p:sldId id="624" r:id="rId24"/>
    <p:sldId id="625" r:id="rId25"/>
    <p:sldId id="626" r:id="rId26"/>
    <p:sldId id="627" r:id="rId27"/>
    <p:sldId id="630" r:id="rId28"/>
    <p:sldId id="631" r:id="rId29"/>
    <p:sldId id="632" r:id="rId30"/>
    <p:sldId id="634" r:id="rId31"/>
    <p:sldId id="635" r:id="rId32"/>
    <p:sldId id="636" r:id="rId33"/>
    <p:sldId id="408" r:id="rId34"/>
    <p:sldId id="465" r:id="rId35"/>
    <p:sldId id="637" r:id="rId36"/>
    <p:sldId id="527" r:id="rId37"/>
    <p:sldId id="461" r:id="rId38"/>
    <p:sldId id="407" r:id="rId39"/>
    <p:sldId id="462" r:id="rId40"/>
    <p:sldId id="638" r:id="rId41"/>
    <p:sldId id="639" r:id="rId42"/>
    <p:sldId id="640" r:id="rId43"/>
    <p:sldId id="641" r:id="rId44"/>
    <p:sldId id="642" r:id="rId45"/>
    <p:sldId id="643" r:id="rId46"/>
    <p:sldId id="644" r:id="rId47"/>
    <p:sldId id="645" r:id="rId48"/>
    <p:sldId id="646" r:id="rId49"/>
    <p:sldId id="647" r:id="rId50"/>
    <p:sldId id="648" r:id="rId51"/>
    <p:sldId id="649" r:id="rId52"/>
    <p:sldId id="650" r:id="rId53"/>
    <p:sldId id="651" r:id="rId54"/>
    <p:sldId id="484" r:id="rId55"/>
    <p:sldId id="652" r:id="rId56"/>
    <p:sldId id="519" r:id="rId57"/>
    <p:sldId id="653" r:id="rId58"/>
    <p:sldId id="654" r:id="rId59"/>
    <p:sldId id="655" r:id="rId60"/>
    <p:sldId id="656" r:id="rId61"/>
    <p:sldId id="657" r:id="rId62"/>
    <p:sldId id="658" r:id="rId63"/>
    <p:sldId id="659" r:id="rId64"/>
    <p:sldId id="660" r:id="rId65"/>
    <p:sldId id="406" r:id="rId66"/>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78D"/>
    <a:srgbClr val="BA2F7D"/>
    <a:srgbClr val="8CA8D1"/>
    <a:srgbClr val="825193"/>
    <a:srgbClr val="000000"/>
    <a:srgbClr val="575756"/>
    <a:srgbClr val="982881"/>
    <a:srgbClr val="0558A8"/>
    <a:srgbClr val="668BD5"/>
    <a:srgbClr val="AD1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81" autoAdjust="0"/>
    <p:restoredTop sz="94660"/>
  </p:normalViewPr>
  <p:slideViewPr>
    <p:cSldViewPr snapToGrid="0">
      <p:cViewPr>
        <p:scale>
          <a:sx n="59" d="100"/>
          <a:sy n="59" d="100"/>
        </p:scale>
        <p:origin x="49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slide" Target="../slides/slide40.xml"/><Relationship Id="rId1" Type="http://schemas.openxmlformats.org/officeDocument/2006/relationships/slide" Target="../slides/slide42.xml"/><Relationship Id="rId4"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2" csCatId="accent5" phldr="1"/>
      <dgm:spPr/>
      <dgm:t>
        <a:bodyPr/>
        <a:lstStyle/>
        <a:p>
          <a:endParaRPr lang="es-ES"/>
        </a:p>
      </dgm:t>
    </dgm:pt>
    <dgm:pt modelId="{696590DD-9CA8-469F-B8A2-1F2632172CE6}">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pt>
    <dgm:pt modelId="{2B24A445-3653-4F2F-A344-2B4DBCC333AE}" type="pres">
      <dgm:prSet presAssocID="{696590DD-9CA8-469F-B8A2-1F2632172CE6}" presName="node" presStyleLbl="node1" presStyleIdx="0" presStyleCnt="4">
        <dgm:presLayoutVars>
          <dgm:bulletEnabled val="1"/>
        </dgm:presLayoutVars>
      </dgm:prSet>
      <dgm:spPr/>
    </dgm:pt>
    <dgm:pt modelId="{1D9BA23E-B305-4D35-AC8B-0683D4A3E231}" type="pres">
      <dgm:prSet presAssocID="{E6AF780B-E7E4-4208-AFD0-6DC80F5B6FD3}" presName="sibTrans" presStyleLbl="sibTrans2D1" presStyleIdx="0" presStyleCnt="4"/>
      <dgm:spPr/>
    </dgm:pt>
    <dgm:pt modelId="{0FABADDF-DF1D-4B7F-9707-EDDA93092A16}" type="pres">
      <dgm:prSet presAssocID="{E6AF780B-E7E4-4208-AFD0-6DC80F5B6FD3}" presName="connectorText" presStyleLbl="sibTrans2D1" presStyleIdx="0" presStyleCnt="4"/>
      <dgm:spPr/>
    </dgm:pt>
    <dgm:pt modelId="{0C1B024E-3DE8-40A7-AB64-35FA37B8485C}" type="pres">
      <dgm:prSet presAssocID="{C317B0F5-D658-410D-B71E-35580FE13C8B}" presName="node" presStyleLbl="node1" presStyleIdx="1" presStyleCnt="4">
        <dgm:presLayoutVars>
          <dgm:bulletEnabled val="1"/>
        </dgm:presLayoutVars>
      </dgm:prSet>
      <dgm:spPr/>
    </dgm:pt>
    <dgm:pt modelId="{CB405CFA-84A5-4CB7-9BE1-92FF801C92C9}" type="pres">
      <dgm:prSet presAssocID="{30B3753A-C410-4CD9-BBC4-BD255A6B50AD}" presName="sibTrans" presStyleLbl="sibTrans2D1" presStyleIdx="1" presStyleCnt="4"/>
      <dgm:spPr/>
    </dgm:pt>
    <dgm:pt modelId="{902F2BB2-6C6A-4619-9246-169F5246FA5E}" type="pres">
      <dgm:prSet presAssocID="{30B3753A-C410-4CD9-BBC4-BD255A6B50AD}" presName="connectorText" presStyleLbl="sibTrans2D1" presStyleIdx="1" presStyleCnt="4"/>
      <dgm:spPr/>
    </dgm:pt>
    <dgm:pt modelId="{473C2180-8DE4-467A-8538-0BA29DA72E90}" type="pres">
      <dgm:prSet presAssocID="{30801FF7-7D70-404A-B4A7-0D1421348349}" presName="node" presStyleLbl="node1" presStyleIdx="2" presStyleCnt="4">
        <dgm:presLayoutVars>
          <dgm:bulletEnabled val="1"/>
        </dgm:presLayoutVars>
      </dgm:prSet>
      <dgm:spPr/>
    </dgm:pt>
    <dgm:pt modelId="{7BAD1B2E-AA79-486D-BC5E-DD830CB1C544}" type="pres">
      <dgm:prSet presAssocID="{06E10AA7-6493-4F5A-B8DE-E72A18CBD498}" presName="sibTrans" presStyleLbl="sibTrans2D1" presStyleIdx="2" presStyleCnt="4"/>
      <dgm:spPr/>
    </dgm:pt>
    <dgm:pt modelId="{68FB392B-FE87-433D-AABC-D1DF160E929E}" type="pres">
      <dgm:prSet presAssocID="{06E10AA7-6493-4F5A-B8DE-E72A18CBD498}" presName="connectorText" presStyleLbl="sibTrans2D1" presStyleIdx="2" presStyleCnt="4"/>
      <dgm:spPr/>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pt>
    <dgm:pt modelId="{AF490767-C027-46AD-A4DF-5EA71FD71EFA}" type="pres">
      <dgm:prSet presAssocID="{AA8729A3-D034-4106-BADB-7A99702DA059}" presName="sibTrans" presStyleLbl="sibTrans2D1" presStyleIdx="3" presStyleCnt="4"/>
      <dgm:spPr/>
    </dgm:pt>
    <dgm:pt modelId="{BBFE1058-3743-44EA-9CCD-8C198B9628B1}" type="pres">
      <dgm:prSet presAssocID="{AA8729A3-D034-4106-BADB-7A99702DA059}" presName="connectorText" presStyleLbl="sibTrans2D1" presStyleIdx="3" presStyleCnt="4"/>
      <dgm:spPr/>
    </dgm:pt>
  </dgm:ptLst>
  <dgm:cxnLst>
    <dgm:cxn modelId="{463A1515-6782-4051-8C6A-93611C09126C}" srcId="{A2BAED32-A9A1-43FC-8915-61966F8A6835}" destId="{30801FF7-7D70-404A-B4A7-0D1421348349}" srcOrd="2" destOrd="0" parTransId="{BA35CC75-A526-442C-82F0-02FE6C17097B}" sibTransId="{06E10AA7-6493-4F5A-B8DE-E72A18CBD498}"/>
    <dgm:cxn modelId="{2F04952C-D0E6-47DD-A354-CDEEEBA0DEF8}" type="presOf" srcId="{30801FF7-7D70-404A-B4A7-0D1421348349}" destId="{473C2180-8DE4-467A-8538-0BA29DA72E90}"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61151B76-DB44-46FF-9DC0-62C3B0484EB7}" type="presOf" srcId="{30B3753A-C410-4CD9-BBC4-BD255A6B50AD}" destId="{CB405CFA-84A5-4CB7-9BE1-92FF801C92C9}" srcOrd="0" destOrd="0" presId="urn:microsoft.com/office/officeart/2005/8/layout/cycle2"/>
    <dgm:cxn modelId="{2DE39279-BE41-4823-A541-62FFD04404B5}" type="presOf" srcId="{84925C4D-A814-4791-93A3-E29767F995E3}" destId="{464D78E9-0FCE-4B83-93F9-7AF9C4F439A8}" srcOrd="0" destOrd="0" presId="urn:microsoft.com/office/officeart/2005/8/layout/cycle2"/>
    <dgm:cxn modelId="{0F9A0F84-ABF0-4D28-84FE-9B62D466E66D}" type="presOf" srcId="{696590DD-9CA8-469F-B8A2-1F2632172CE6}" destId="{2B24A445-3653-4F2F-A344-2B4DBCC333AE}" srcOrd="0" destOrd="0" presId="urn:microsoft.com/office/officeart/2005/8/layout/cycle2"/>
    <dgm:cxn modelId="{B2CB5891-FB4C-4F40-8EB7-C77C3C8D31E7}" srcId="{A2BAED32-A9A1-43FC-8915-61966F8A6835}" destId="{696590DD-9CA8-469F-B8A2-1F2632172CE6}" srcOrd="0" destOrd="0" parTransId="{E5E1B374-0853-4F4E-9D9D-5E5F699C8AB2}" sibTransId="{E6AF780B-E7E4-4208-AFD0-6DC80F5B6FD3}"/>
    <dgm:cxn modelId="{CCDDE799-AE3B-4A21-877F-7CF6C5DC7E7D}" srcId="{A2BAED32-A9A1-43FC-8915-61966F8A6835}" destId="{C317B0F5-D658-410D-B71E-35580FE13C8B}" srcOrd="1" destOrd="0" parTransId="{C8D1AE86-E516-4858-BFDD-16D1B07038E1}" sibTransId="{30B3753A-C410-4CD9-BBC4-BD255A6B50AD}"/>
    <dgm:cxn modelId="{516B1C9A-E4FF-4B91-8F6E-311923595579}" type="presOf" srcId="{30B3753A-C410-4CD9-BBC4-BD255A6B50AD}" destId="{902F2BB2-6C6A-4619-9246-169F5246FA5E}" srcOrd="1"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03964EC8-649F-48CB-867D-DE579730C682}" type="presOf" srcId="{C317B0F5-D658-410D-B71E-35580FE13C8B}" destId="{0C1B024E-3DE8-40A7-AB64-35FA37B8485C}" srcOrd="0" destOrd="0" presId="urn:microsoft.com/office/officeart/2005/8/layout/cycle2"/>
    <dgm:cxn modelId="{7FA336D1-D900-4024-AC01-42C8982CE281}" type="presOf" srcId="{06E10AA7-6493-4F5A-B8DE-E72A18CBD498}" destId="{68FB392B-FE87-433D-AABC-D1DF160E929E}" srcOrd="1"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E0D8A4F5-BA1A-4240-A4CE-44999F6D5EA0}" type="presOf" srcId="{A2BAED32-A9A1-43FC-8915-61966F8A6835}" destId="{57792EAF-093A-4BCA-8B8E-C873AEDD048F}" srcOrd="0"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822673" y="336"/>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925044" y="102707"/>
        <a:ext cx="494294" cy="494294"/>
      </dsp:txXfrm>
    </dsp:sp>
    <dsp:sp modelId="{1D9BA23E-B305-4D35-AC8B-0683D4A3E231}">
      <dsp:nvSpPr>
        <dsp:cNvPr id="0" name=""/>
        <dsp:cNvSpPr/>
      </dsp:nvSpPr>
      <dsp:spPr>
        <a:xfrm rot="2700000">
          <a:off x="2446616" y="599057"/>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2454765" y="626569"/>
        <a:ext cx="129835" cy="141554"/>
      </dsp:txXfrm>
    </dsp:sp>
    <dsp:sp modelId="{0C1B024E-3DE8-40A7-AB64-35FA37B8485C}">
      <dsp:nvSpPr>
        <dsp:cNvPr id="0" name=""/>
        <dsp:cNvSpPr/>
      </dsp:nvSpPr>
      <dsp:spPr>
        <a:xfrm>
          <a:off x="2564426" y="742090"/>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666797" y="844461"/>
        <a:ext cx="494294" cy="494294"/>
      </dsp:txXfrm>
    </dsp:sp>
    <dsp:sp modelId="{CB405CFA-84A5-4CB7-9BE1-92FF801C92C9}">
      <dsp:nvSpPr>
        <dsp:cNvPr id="0" name=""/>
        <dsp:cNvSpPr/>
      </dsp:nvSpPr>
      <dsp:spPr>
        <a:xfrm rot="8100000">
          <a:off x="2454040" y="1340810"/>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dirty="0"/>
        </a:p>
      </dsp:txBody>
      <dsp:txXfrm rot="10800000">
        <a:off x="2501535" y="1368322"/>
        <a:ext cx="129835" cy="141554"/>
      </dsp:txXfrm>
    </dsp:sp>
    <dsp:sp modelId="{473C2180-8DE4-467A-8538-0BA29DA72E90}">
      <dsp:nvSpPr>
        <dsp:cNvPr id="0" name=""/>
        <dsp:cNvSpPr/>
      </dsp:nvSpPr>
      <dsp:spPr>
        <a:xfrm>
          <a:off x="1822673" y="1483843"/>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925044" y="1586214"/>
        <a:ext cx="494294" cy="494294"/>
      </dsp:txXfrm>
    </dsp:sp>
    <dsp:sp modelId="{7BAD1B2E-AA79-486D-BC5E-DD830CB1C544}">
      <dsp:nvSpPr>
        <dsp:cNvPr id="0" name=""/>
        <dsp:cNvSpPr/>
      </dsp:nvSpPr>
      <dsp:spPr>
        <a:xfrm rot="13500000">
          <a:off x="1751488" y="1370348"/>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ES" sz="800" kern="1200"/>
        </a:p>
      </dsp:txBody>
      <dsp:txXfrm rot="10800000">
        <a:off x="1790232" y="1433581"/>
        <a:ext cx="105912" cy="141554"/>
      </dsp:txXfrm>
    </dsp:sp>
    <dsp:sp modelId="{464D78E9-0FCE-4B83-93F9-7AF9C4F439A8}">
      <dsp:nvSpPr>
        <dsp:cNvPr id="0" name=""/>
        <dsp:cNvSpPr/>
      </dsp:nvSpPr>
      <dsp:spPr>
        <a:xfrm>
          <a:off x="1016437" y="677607"/>
          <a:ext cx="828001" cy="82800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1137695" y="798865"/>
        <a:ext cx="585485" cy="585485"/>
      </dsp:txXfrm>
    </dsp:sp>
    <dsp:sp modelId="{AF490767-C027-46AD-A4DF-5EA71FD71EFA}">
      <dsp:nvSpPr>
        <dsp:cNvPr id="0" name=""/>
        <dsp:cNvSpPr/>
      </dsp:nvSpPr>
      <dsp:spPr>
        <a:xfrm rot="18900000">
          <a:off x="1745432" y="582999"/>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1752079" y="646232"/>
        <a:ext cx="105912" cy="14155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7A1F8FA-2DCD-42D2-98A2-177941AD2F9F}" type="datetimeFigureOut">
              <a:rPr lang="es-CO" smtClean="0"/>
              <a:t>11/12/2018</a:t>
            </a:fld>
            <a:endParaRPr lang="es-CO"/>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EBE808C-C232-4F4B-9330-C1DDA8A89B95}" type="slidenum">
              <a:rPr lang="es-CO" smtClean="0"/>
              <a:t>‹Nº›</a:t>
            </a:fld>
            <a:endParaRPr lang="es-CO"/>
          </a:p>
        </p:txBody>
      </p:sp>
    </p:spTree>
    <p:extLst>
      <p:ext uri="{BB962C8B-B14F-4D97-AF65-F5344CB8AC3E}">
        <p14:creationId xmlns:p14="http://schemas.microsoft.com/office/powerpoint/2010/main" val="323155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11/12/2018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11/12/2018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11/12/2018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11/12/2018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7/12/2018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08318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4.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11/12/2018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1"/>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slide" Target="slide7.xml"/></Relationships>
</file>

<file path=ppt/slides/_rels/slide3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8.png"/><Relationship Id="rId21" Type="http://schemas.openxmlformats.org/officeDocument/2006/relationships/image" Target="../media/image75.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image" Target="../media/image57.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8.png"/><Relationship Id="rId5" Type="http://schemas.openxmlformats.org/officeDocument/2006/relationships/image" Target="../media/image60.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5.png"/><Relationship Id="rId19"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64.png"/><Relationship Id="rId14" Type="http://schemas.microsoft.com/office/2007/relationships/hdphoto" Target="../media/hdphoto1.wdp"/><Relationship Id="rId22" Type="http://schemas.openxmlformats.org/officeDocument/2006/relationships/image" Target="../media/image76.png"/><Relationship Id="rId27" Type="http://schemas.openxmlformats.org/officeDocument/2006/relationships/slide" Target="slide7.xml"/></Relationships>
</file>

<file path=ppt/slides/_rels/slide35.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7.xml"/><Relationship Id="rId4" Type="http://schemas.openxmlformats.org/officeDocument/2006/relationships/image" Target="../media/image82.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7.xml"/><Relationship Id="rId4" Type="http://schemas.openxmlformats.org/officeDocument/2006/relationships/image" Target="../media/image83.wmf"/></Relationships>
</file>

<file path=ppt/slides/_rels/slide3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slide" Target="slide50.xml"/><Relationship Id="rId3" Type="http://schemas.openxmlformats.org/officeDocument/2006/relationships/slide" Target="slide39.xml"/><Relationship Id="rId7" Type="http://schemas.openxmlformats.org/officeDocument/2006/relationships/diagramLayout" Target="../diagrams/layout1.xml"/><Relationship Id="rId12" Type="http://schemas.openxmlformats.org/officeDocument/2006/relationships/slide" Target="slide38.xml"/><Relationship Id="rId2" Type="http://schemas.openxmlformats.org/officeDocument/2006/relationships/slide" Target="slide32.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slide" Target="slide56.xml"/><Relationship Id="rId5" Type="http://schemas.openxmlformats.org/officeDocument/2006/relationships/slide" Target="slide52.xml"/><Relationship Id="rId15" Type="http://schemas.openxmlformats.org/officeDocument/2006/relationships/slide" Target="slide35.xml"/><Relationship Id="rId10" Type="http://schemas.microsoft.com/office/2007/relationships/diagramDrawing" Target="../diagrams/drawing1.xml"/><Relationship Id="rId4" Type="http://schemas.openxmlformats.org/officeDocument/2006/relationships/image" Target="../media/image17.png"/><Relationship Id="rId9" Type="http://schemas.openxmlformats.org/officeDocument/2006/relationships/diagramColors" Target="../diagrams/colors1.xml"/><Relationship Id="rId14" Type="http://schemas.openxmlformats.org/officeDocument/2006/relationships/slide" Target="slide54.xml"/></Relationships>
</file>

<file path=ppt/slides/_rels/slide8.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slide" Target="slide15.xml"/><Relationship Id="rId4" Type="http://schemas.openxmlformats.org/officeDocument/2006/relationships/slide" Target="slide14.xml"/><Relationship Id="rId9" Type="http://schemas.openxmlformats.org/officeDocument/2006/relationships/image" Target="../media/image21.png"/><Relationship Id="rId14" Type="http://schemas.openxmlformats.org/officeDocument/2006/relationships/slide" Target="slide17.xml"/></Relationships>
</file>

<file path=ppt/slides/_rels/slide9.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30.png"/><Relationship Id="rId18" Type="http://schemas.openxmlformats.org/officeDocument/2006/relationships/slide" Target="slide20.xm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slide" Target="slide28.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slide" Target="slide21.xml"/><Relationship Id="rId16" Type="http://schemas.openxmlformats.org/officeDocument/2006/relationships/slide" Target="slide19.xml"/><Relationship Id="rId20" Type="http://schemas.openxmlformats.org/officeDocument/2006/relationships/slide" Target="slide23.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image" Target="../media/image29.png"/><Relationship Id="rId24" Type="http://schemas.openxmlformats.org/officeDocument/2006/relationships/slide" Target="slide30.xml"/><Relationship Id="rId5" Type="http://schemas.openxmlformats.org/officeDocument/2006/relationships/image" Target="../media/image26.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slide" Target="slide27.xml"/><Relationship Id="rId19" Type="http://schemas.openxmlformats.org/officeDocument/2006/relationships/image" Target="../media/image33.png"/><Relationship Id="rId4" Type="http://schemas.openxmlformats.org/officeDocument/2006/relationships/slide" Target="slide22.xml"/><Relationship Id="rId9" Type="http://schemas.openxmlformats.org/officeDocument/2006/relationships/image" Target="../media/image28.png"/><Relationship Id="rId14" Type="http://schemas.openxmlformats.org/officeDocument/2006/relationships/slide" Target="slide29.xml"/><Relationship Id="rId22" Type="http://schemas.openxmlformats.org/officeDocument/2006/relationships/slide" Target="slide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Version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4. 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4.1 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43" y="1334175"/>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508001" y="462907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09481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4.2 </a:t>
            </a:r>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4.3 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4.4System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4.5 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4.6 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4.7 </a:t>
            </a:r>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3444362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Candara" panose="020E0502030303020204" pitchFamily="34" charset="0"/>
              </a:rPr>
              <a:t>5. 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5.1 </a:t>
            </a:r>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a:t>
            </a:r>
            <a:r>
              <a:rPr lang="es-ES" b="1" dirty="0" err="1">
                <a:solidFill>
                  <a:srgbClr val="AD198D"/>
                </a:solidFill>
                <a:sym typeface="+mn-ea"/>
              </a:rPr>
              <a:t>Ready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19446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383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C82505A-C741-4787-816A-AD4CE9F18845}"/>
              </a:ext>
            </a:extLst>
          </p:cNvPr>
          <p:cNvSpPr>
            <a:spLocks noGrp="1"/>
          </p:cNvSpPr>
          <p:nvPr>
            <p:ph type="title"/>
          </p:nvPr>
        </p:nvSpPr>
        <p:spPr>
          <a:xfrm>
            <a:off x="342083" y="345374"/>
            <a:ext cx="10515600" cy="560997"/>
          </a:xfrm>
        </p:spPr>
        <p:txBody>
          <a:bodyPr>
            <a:normAutofit/>
          </a:bodyPr>
          <a:lstStyle/>
          <a:p>
            <a:r>
              <a:rPr lang="es-ES" b="1" dirty="0">
                <a:solidFill>
                  <a:srgbClr val="AD198D"/>
                </a:solidFill>
                <a:latin typeface="Arial" panose="020B0604020202020204" pitchFamily="34" charset="0"/>
                <a:cs typeface="Arial" panose="020B0604020202020204" pitchFamily="34" charset="0"/>
              </a:rPr>
              <a:t>Índice</a:t>
            </a: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D8711CCA-9202-4152-835A-EBF1A3278DB1}"/>
              </a:ext>
            </a:extLst>
          </p:cNvPr>
          <p:cNvSpPr txBox="1"/>
          <p:nvPr/>
        </p:nvSpPr>
        <p:spPr>
          <a:xfrm>
            <a:off x="975377" y="906371"/>
            <a:ext cx="4494695" cy="5509200"/>
          </a:xfrm>
          <a:prstGeom prst="rect">
            <a:avLst/>
          </a:prstGeom>
          <a:noFill/>
        </p:spPr>
        <p:txBody>
          <a:bodyPr wrap="square" rtlCol="0">
            <a:spAutoFit/>
          </a:bodyPr>
          <a:lstStyle/>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Introducción</a:t>
            </a: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Valores </a:t>
            </a:r>
            <a:r>
              <a:rPr lang="es-ES" sz="1400" b="1" dirty="0" err="1">
                <a:solidFill>
                  <a:schemeClr val="accent1">
                    <a:lumMod val="75000"/>
                  </a:schemeClr>
                </a:solidFill>
                <a:latin typeface="Arial" panose="020B0604020202020204" pitchFamily="34" charset="0"/>
                <a:cs typeface="Arial" panose="020B0604020202020204" pitchFamily="34" charset="0"/>
              </a:rPr>
              <a:t>Safe</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Principios </a:t>
            </a:r>
            <a:r>
              <a:rPr lang="es-ES" sz="1400" b="1" dirty="0" err="1">
                <a:solidFill>
                  <a:schemeClr val="accent1">
                    <a:lumMod val="75000"/>
                  </a:schemeClr>
                </a:solidFill>
                <a:latin typeface="Arial" panose="020B0604020202020204" pitchFamily="34" charset="0"/>
                <a:cs typeface="Arial" panose="020B0604020202020204" pitchFamily="34" charset="0"/>
              </a:rPr>
              <a:t>Safe</a:t>
            </a:r>
            <a:r>
              <a:rPr lang="es-ES" sz="1400" b="1" dirty="0">
                <a:solidFill>
                  <a:schemeClr val="accent1">
                    <a:lumMod val="75000"/>
                  </a:schemeClr>
                </a:solidFill>
                <a:latin typeface="Arial" panose="020B0604020202020204" pitchFamily="34" charset="0"/>
                <a:cs typeface="Arial" panose="020B0604020202020204" pitchFamily="34" charset="0"/>
              </a:rPr>
              <a:t>.</a:t>
            </a: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Roles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Business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Management</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RTE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System</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Architect</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Dev </a:t>
            </a:r>
            <a:r>
              <a:rPr lang="es-ES" sz="1400" dirty="0" err="1">
                <a:solidFill>
                  <a:schemeClr val="accent1">
                    <a:lumMod val="75000"/>
                  </a:schemeClr>
                </a:solidFill>
                <a:latin typeface="Arial" panose="020B0604020202020204" pitchFamily="34" charset="0"/>
                <a:cs typeface="Arial" panose="020B0604020202020204" pitchFamily="34" charset="0"/>
              </a:rPr>
              <a:t>Team</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Scrum Master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Artefactos</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Definition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of</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Ready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Definition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of</a:t>
            </a:r>
            <a:r>
              <a:rPr lang="es-ES" sz="1400" dirty="0">
                <a:solidFill>
                  <a:schemeClr val="accent1">
                    <a:lumMod val="75000"/>
                  </a:schemeClr>
                </a:solidFill>
                <a:latin typeface="Arial" panose="020B0604020202020204" pitchFamily="34" charset="0"/>
                <a:cs typeface="Arial" panose="020B0604020202020204" pitchFamily="34" charset="0"/>
                <a:sym typeface="+mn-ea"/>
              </a:rPr>
              <a:t> Done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Enabler</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Backlog Program</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Historias de Usuario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Team</a:t>
            </a:r>
            <a:r>
              <a:rPr lang="es-ES" sz="1400" dirty="0">
                <a:solidFill>
                  <a:schemeClr val="accent1">
                    <a:lumMod val="75000"/>
                  </a:schemeClr>
                </a:solidFill>
                <a:latin typeface="Arial" panose="020B0604020202020204" pitchFamily="34" charset="0"/>
                <a:cs typeface="Arial" panose="020B0604020202020204" pitchFamily="34" charset="0"/>
                <a:sym typeface="+mn-ea"/>
              </a:rPr>
              <a:t> Backlog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Board</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Feature</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Objetivos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Mapa de Riesgos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Plan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Mínimo Producto Viable</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endParaRPr lang="es-ES" sz="1600" b="1" dirty="0">
              <a:solidFill>
                <a:srgbClr val="AD198D"/>
              </a:solidFill>
              <a:latin typeface="Candara" panose="020E0502030303020204" pitchFamily="34" charset="0"/>
              <a:sym typeface="+mn-ea"/>
            </a:endParaRPr>
          </a:p>
        </p:txBody>
      </p:sp>
      <p:sp>
        <p:nvSpPr>
          <p:cNvPr id="2" name="CuadroTexto 1">
            <a:extLst>
              <a:ext uri="{FF2B5EF4-FFF2-40B4-BE49-F238E27FC236}">
                <a16:creationId xmlns:a16="http://schemas.microsoft.com/office/drawing/2014/main" id="{80F3519B-3AA2-4FA2-B3BA-87EBAE6DC48A}"/>
              </a:ext>
            </a:extLst>
          </p:cNvPr>
          <p:cNvSpPr txBox="1"/>
          <p:nvPr/>
        </p:nvSpPr>
        <p:spPr>
          <a:xfrm>
            <a:off x="6096000" y="914671"/>
            <a:ext cx="3189976" cy="3447098"/>
          </a:xfrm>
          <a:prstGeom prst="rect">
            <a:avLst/>
          </a:prstGeom>
          <a:noFill/>
        </p:spPr>
        <p:txBody>
          <a:bodyPr wrap="none" lIns="0" tIns="0" rIns="0" bIns="0" numCol="1" spcCol="151200" rtlCol="0">
            <a:spAutoFit/>
          </a:bodyPr>
          <a:lstStyle/>
          <a:p>
            <a:pPr lvl="1"/>
            <a:r>
              <a:rPr lang="es-ES" sz="1600" b="1" dirty="0">
                <a:solidFill>
                  <a:schemeClr val="accent1">
                    <a:lumMod val="75000"/>
                  </a:schemeClr>
                </a:solidFill>
                <a:latin typeface="Arial" panose="020B0604020202020204" pitchFamily="34" charset="0"/>
                <a:cs typeface="Arial" panose="020B0604020202020204" pitchFamily="34" charset="0"/>
              </a:rPr>
              <a:t>6.	</a:t>
            </a:r>
            <a:r>
              <a:rPr lang="es-ES" sz="1400" b="1" dirty="0">
                <a:solidFill>
                  <a:schemeClr val="accent1">
                    <a:lumMod val="75000"/>
                  </a:schemeClr>
                </a:solidFill>
                <a:latin typeface="Arial" panose="020B0604020202020204" pitchFamily="34" charset="0"/>
                <a:cs typeface="Arial" panose="020B0604020202020204" pitchFamily="34" charset="0"/>
              </a:rPr>
              <a:t>Ceremonias.</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Inception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PI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Refinamiento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Planning</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Review</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Restrospective</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Dalily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Innovation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and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Incremente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Inspect</a:t>
            </a:r>
            <a:r>
              <a:rPr lang="es-ES" sz="1400" dirty="0">
                <a:solidFill>
                  <a:schemeClr val="accent1">
                    <a:lumMod val="75000"/>
                  </a:schemeClr>
                </a:solidFill>
                <a:latin typeface="Arial" panose="020B0604020202020204" pitchFamily="34" charset="0"/>
                <a:cs typeface="Arial" panose="020B0604020202020204" pitchFamily="34" charset="0"/>
                <a:sym typeface="+mn-ea"/>
              </a:rPr>
              <a:t> and </a:t>
            </a:r>
            <a:r>
              <a:rPr lang="es-ES" sz="1400" dirty="0" err="1">
                <a:solidFill>
                  <a:schemeClr val="accent1">
                    <a:lumMod val="75000"/>
                  </a:schemeClr>
                </a:solidFill>
                <a:latin typeface="Arial" panose="020B0604020202020204" pitchFamily="34" charset="0"/>
                <a:cs typeface="Arial" panose="020B0604020202020204" pitchFamily="34" charset="0"/>
                <a:sym typeface="+mn-ea"/>
              </a:rPr>
              <a:t>adapt</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System</a:t>
            </a:r>
            <a:r>
              <a:rPr lang="es-ES" sz="1400" dirty="0">
                <a:solidFill>
                  <a:schemeClr val="accent1">
                    <a:lumMod val="75000"/>
                  </a:schemeClr>
                </a:solidFill>
                <a:latin typeface="Arial" panose="020B0604020202020204" pitchFamily="34" charset="0"/>
                <a:cs typeface="Arial" panose="020B0604020202020204" pitchFamily="34" charset="0"/>
                <a:sym typeface="+mn-ea"/>
              </a:rPr>
              <a:t> Demos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Scrum </a:t>
            </a:r>
            <a:r>
              <a:rPr lang="es-ES" sz="1400" dirty="0" err="1">
                <a:solidFill>
                  <a:schemeClr val="accent1">
                    <a:lumMod val="75000"/>
                  </a:schemeClr>
                </a:solidFill>
                <a:latin typeface="Arial" panose="020B0604020202020204" pitchFamily="34" charset="0"/>
                <a:cs typeface="Arial" panose="020B0604020202020204" pitchFamily="34" charset="0"/>
                <a:sym typeface="+mn-ea"/>
              </a:rPr>
              <a:t>of</a:t>
            </a:r>
            <a:r>
              <a:rPr lang="es-ES" sz="1400" dirty="0">
                <a:solidFill>
                  <a:schemeClr val="accent1">
                    <a:lumMod val="75000"/>
                  </a:schemeClr>
                </a:solidFill>
                <a:latin typeface="Arial" panose="020B0604020202020204" pitchFamily="34" charset="0"/>
                <a:cs typeface="Arial" panose="020B0604020202020204" pitchFamily="34" charset="0"/>
                <a:sym typeface="+mn-ea"/>
              </a:rPr>
              <a:t> Scrums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PO </a:t>
            </a:r>
            <a:r>
              <a:rPr lang="es-ES" sz="1400" dirty="0" err="1">
                <a:solidFill>
                  <a:schemeClr val="accent1">
                    <a:lumMod val="75000"/>
                  </a:schemeClr>
                </a:solidFill>
                <a:latin typeface="Arial" panose="020B0604020202020204" pitchFamily="34" charset="0"/>
                <a:cs typeface="Arial" panose="020B0604020202020204" pitchFamily="34" charset="0"/>
                <a:sym typeface="+mn-ea"/>
              </a:rPr>
              <a:t>Sync</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endParaRPr lang="es-CO" sz="1200" dirty="0"/>
          </a:p>
        </p:txBody>
      </p:sp>
    </p:spTree>
    <p:extLst>
      <p:ext uri="{BB962C8B-B14F-4D97-AF65-F5344CB8AC3E}">
        <p14:creationId xmlns:p14="http://schemas.microsoft.com/office/powerpoint/2010/main" val="2152990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5.2 </a:t>
            </a:r>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4947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5.3 </a:t>
            </a:r>
            <a:r>
              <a:rPr lang="es-ES" b="1" dirty="0" err="1">
                <a:solidFill>
                  <a:srgbClr val="AD198D"/>
                </a:solidFill>
                <a:sym typeface="+mn-ea"/>
              </a:rPr>
              <a:t>Enabler</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53615"/>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1984"/>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76220"/>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5.4 Backlog Program</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71842"/>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5.5 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8275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8275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5.6 </a:t>
            </a:r>
            <a:r>
              <a:rPr lang="es-ES" b="1" dirty="0" err="1">
                <a:solidFill>
                  <a:srgbClr val="AD198D"/>
                </a:solidFill>
                <a:sym typeface="+mn-ea"/>
              </a:rPr>
              <a:t>Team</a:t>
            </a:r>
            <a:r>
              <a:rPr lang="es-ES" b="1" dirty="0">
                <a:solidFill>
                  <a:srgbClr val="AD198D"/>
                </a:solidFill>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5813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5813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72718"/>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5.7 Program Board</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8096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686961"/>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11088"/>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5.8 Feature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5.9 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189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7539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6665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5.10 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094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1487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3500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5.11 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1499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3851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151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1. 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5.12 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0427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5045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0692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6. 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cxnSp>
        <p:nvCxnSpPr>
          <p:cNvPr id="5" name="Conector recto 4">
            <a:extLst>
              <a:ext uri="{FF2B5EF4-FFF2-40B4-BE49-F238E27FC236}">
                <a16:creationId xmlns:a16="http://schemas.microsoft.com/office/drawing/2014/main" id="{F1634ED0-7B38-4CF5-B8BF-D7DBC19F3691}"/>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 Ceremonias o Eventos- SAFE: Inception</a:t>
            </a:r>
            <a:endParaRPr lang="es-ES" b="1" dirty="0">
              <a:solidFill>
                <a:srgbClr val="AD198D"/>
              </a:solidFill>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 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0405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Arquitectura Base</a:t>
            </a:r>
          </a:p>
          <a:p>
            <a:pPr algn="ctr"/>
            <a:endParaRPr lang="es-CO" sz="1100" dirty="0"/>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Business Case</a:t>
            </a:r>
          </a:p>
          <a:p>
            <a:pPr algn="ctr"/>
            <a:endParaRPr lang="es-CO" sz="1100"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93768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Mapa de Stakeholders</a:t>
            </a:r>
            <a:endParaRPr lang="es-ES" altLang="en-US" dirty="0"/>
          </a:p>
          <a:p>
            <a:pPr algn="ctr"/>
            <a:endParaRPr lang="es-CO" sz="1100" dirty="0"/>
          </a:p>
        </p:txBody>
      </p:sp>
      <p:sp>
        <p:nvSpPr>
          <p:cNvPr id="32" name="Rectángulo 31">
            <a:extLst>
              <a:ext uri="{FF2B5EF4-FFF2-40B4-BE49-F238E27FC236}">
                <a16:creationId xmlns:a16="http://schemas.microsoft.com/office/drawing/2014/main" id="{3B467C32-43A0-4CA1-A8E4-E8EE72621E54}"/>
              </a:ext>
            </a:extLst>
          </p:cNvPr>
          <p:cNvSpPr/>
          <p:nvPr/>
        </p:nvSpPr>
        <p:spPr>
          <a:xfrm>
            <a:off x="8051055" y="3815344"/>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endParaRPr lang="es-CO" dirty="0"/>
          </a:p>
        </p:txBody>
      </p:sp>
      <p:sp>
        <p:nvSpPr>
          <p:cNvPr id="34" name="Rectángulo 33">
            <a:extLst>
              <a:ext uri="{FF2B5EF4-FFF2-40B4-BE49-F238E27FC236}">
                <a16:creationId xmlns:a16="http://schemas.microsoft.com/office/drawing/2014/main" id="{848DC907-3239-4A17-8A80-8CDA02648B8B}"/>
              </a:ext>
            </a:extLst>
          </p:cNvPr>
          <p:cNvSpPr/>
          <p:nvPr/>
        </p:nvSpPr>
        <p:spPr>
          <a:xfrm>
            <a:off x="8045504" y="4713015"/>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a:p>
            <a:pPr algn="ctr"/>
            <a:endParaRPr lang="es-CO" sz="1100" dirty="0"/>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618722"/>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MVP</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291129" y="2937684"/>
            <a:ext cx="2902269"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rPr>
              <a:t>Inception</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645951" y="5452850"/>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Tree>
    <p:extLst>
      <p:ext uri="{BB962C8B-B14F-4D97-AF65-F5344CB8AC3E}">
        <p14:creationId xmlns:p14="http://schemas.microsoft.com/office/powerpoint/2010/main" val="2694531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6.1 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0" name="Rectángulo: esquinas redondeadas 89">
            <a:hlinkClick r:id="rId27" action="ppaction://hlinksldjump"/>
            <a:extLst>
              <a:ext uri="{FF2B5EF4-FFF2-40B4-BE49-F238E27FC236}">
                <a16:creationId xmlns:a16="http://schemas.microsoft.com/office/drawing/2014/main" id="{29678962-6A6A-475F-A59C-B6130D568948}"/>
              </a:ext>
            </a:extLst>
          </p:cNvPr>
          <p:cNvSpPr/>
          <p:nvPr/>
        </p:nvSpPr>
        <p:spPr>
          <a:xfrm>
            <a:off x="10093415" y="59481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6.2 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a:t>
            </a:r>
            <a:r>
              <a:rPr lang="es-ES" altLang="en-US">
                <a:solidFill>
                  <a:schemeClr val="tx1"/>
                </a:solidFill>
              </a:rPr>
              <a:t>PI Planning</a:t>
            </a:r>
            <a:r>
              <a:rPr lang="es-ES" altLang="en-US" dirty="0">
                <a:solidFill>
                  <a:schemeClr val="tx1"/>
                </a:solidFill>
              </a:rPr>
              <a:t> participan los siguientes Roles:</a:t>
            </a:r>
          </a:p>
          <a:p>
            <a:pPr algn="ctr"/>
            <a:r>
              <a:rPr lang="es-ES" altLang="en-US">
                <a:solidFill>
                  <a:schemeClr val="tx1"/>
                </a:solidFill>
              </a:rPr>
              <a:t>Bussiness</a:t>
            </a:r>
            <a:r>
              <a:rPr lang="es-ES" altLang="en-US" dirty="0">
                <a:solidFill>
                  <a:schemeClr val="tx1"/>
                </a:solidFill>
              </a:rPr>
              <a:t> Owner</a:t>
            </a:r>
          </a:p>
          <a:p>
            <a:pPr algn="ctr"/>
            <a:r>
              <a:rPr lang="es-ES" altLang="en-US" dirty="0">
                <a:solidFill>
                  <a:schemeClr val="tx1"/>
                </a:solidFill>
              </a:rPr>
              <a:t>RTE</a:t>
            </a:r>
          </a:p>
          <a:p>
            <a:pPr algn="ctr"/>
            <a:r>
              <a:rPr lang="es-ES" altLang="en-US">
                <a:solidFill>
                  <a:schemeClr val="tx1"/>
                </a:solidFill>
              </a:rPr>
              <a:t>PM (Product Managment</a:t>
            </a:r>
            <a:r>
              <a:rPr lang="es-ES" altLang="en-US" dirty="0">
                <a:solidFill>
                  <a:schemeClr val="tx1"/>
                </a:solidFill>
              </a:rPr>
              <a:t>)</a:t>
            </a:r>
          </a:p>
          <a:p>
            <a:pPr algn="ctr"/>
            <a:r>
              <a:rPr lang="es-ES" altLang="en-US">
                <a:solidFill>
                  <a:schemeClr val="tx1"/>
                </a:solidFill>
              </a:rPr>
              <a:t>System Architecture</a:t>
            </a:r>
            <a:endParaRPr lang="es-ES" altLang="en-US" dirty="0">
              <a:solidFill>
                <a:schemeClr val="tx1"/>
              </a:solidFill>
            </a:endParaRPr>
          </a:p>
          <a:p>
            <a:pPr algn="ctr"/>
            <a:r>
              <a:rPr lang="es-ES" altLang="en-US">
                <a:solidFill>
                  <a:schemeClr val="tx1"/>
                </a:solidFill>
              </a:rPr>
              <a:t>Agile 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hlinkClick r:id="rId3"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6.2 Ceremonias o Eventos- SAFE: </a:t>
            </a:r>
          </a:p>
          <a:p>
            <a:r>
              <a:rPr lang="es-ES" b="1" dirty="0">
                <a:solidFill>
                  <a:srgbClr val="AD198D"/>
                </a:solidFill>
                <a:sym typeface="+mn-ea"/>
              </a:rPr>
              <a:t>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200"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Rectángulo: esquinas redondeadas 7">
            <a:hlinkClick r:id="rId5" action="ppaction://hlinksldjump"/>
            <a:extLst>
              <a:ext uri="{FF2B5EF4-FFF2-40B4-BE49-F238E27FC236}">
                <a16:creationId xmlns:a16="http://schemas.microsoft.com/office/drawing/2014/main" id="{0EDE009F-0464-4BC1-82AD-2BD391D8850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75143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6.2 Ceremonias a nivel de equipo- SAFE: </a:t>
            </a:r>
          </a:p>
          <a:p>
            <a:r>
              <a:rPr lang="es-ES" b="1" dirty="0">
                <a:solidFill>
                  <a:srgbClr val="AD198D"/>
                </a:solidFill>
                <a:sym typeface="+mn-ea"/>
              </a:rPr>
              <a:t>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224"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8" name="Rectángulo: esquinas redondeadas 7">
            <a:hlinkClick r:id="rId5" action="ppaction://hlinksldjump"/>
            <a:extLst>
              <a:ext uri="{FF2B5EF4-FFF2-40B4-BE49-F238E27FC236}">
                <a16:creationId xmlns:a16="http://schemas.microsoft.com/office/drawing/2014/main" id="{F0265FB8-2A8D-443F-8589-C9789C1D003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6.2 Entradas y Salidas: PI Planning</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Program Board</a:t>
            </a:r>
          </a:p>
          <a:p>
            <a:pPr algn="ctr"/>
            <a:endParaRPr lang="es-CO" sz="1100" dirty="0"/>
          </a:p>
        </p:txBody>
      </p:sp>
      <p:sp>
        <p:nvSpPr>
          <p:cNvPr id="27" name="Rectángulo 26">
            <a:extLst>
              <a:ext uri="{FF2B5EF4-FFF2-40B4-BE49-F238E27FC236}">
                <a16:creationId xmlns:a16="http://schemas.microsoft.com/office/drawing/2014/main" id="{01AEB219-5473-4CD9-A219-F48CFECCE568}"/>
              </a:ext>
            </a:extLst>
          </p:cNvPr>
          <p:cNvSpPr/>
          <p:nvPr/>
        </p:nvSpPr>
        <p:spPr>
          <a:xfrm>
            <a:off x="1299806" y="3840241"/>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Feature</a:t>
            </a:r>
          </a:p>
          <a:p>
            <a:pPr algn="ctr"/>
            <a:endParaRPr lang="es-CO" sz="1100"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Plan de trabajo</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299807" y="202305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Contexto del negocio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299807" y="293745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Propósito y Misión</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Objetivos PI</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047732" y="2937684"/>
            <a:ext cx="3389069"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PI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141791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solidFill>
                  <a:srgbClr val="AD198D"/>
                </a:solidFill>
                <a:sym typeface="+mn-ea"/>
              </a:rPr>
              <a:t>6.3 Ceremonias o Eventos- SAFE: Refinamiento</a:t>
            </a:r>
            <a:endParaRPr lang="es-CO" sz="4000"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Debe participar todo el equipo Ágil. En el caso que sea necesario invitar alguien que no sea parte del equipo, como por ejemplo stakeholders, áreas transversales, entre otros es valido hacerlo.</a:t>
            </a: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Detallar HU que son candidatas para ser </a:t>
            </a:r>
            <a:r>
              <a:rPr lang="es-ES" altLang="en-US" b="1" i="1" dirty="0">
                <a:solidFill>
                  <a:schemeClr val="tx1"/>
                </a:solidFill>
              </a:rPr>
              <a:t>implementadas</a:t>
            </a:r>
            <a:r>
              <a:rPr lang="es-ES" altLang="en-US" dirty="0">
                <a:solidFill>
                  <a:schemeClr val="tx1"/>
                </a:solidFill>
              </a:rPr>
              <a:t> en la siguiente </a:t>
            </a:r>
            <a:r>
              <a:rPr lang="es-ES" altLang="en-US" b="1" i="1" dirty="0">
                <a:solidFill>
                  <a:schemeClr val="tx1"/>
                </a:solidFill>
              </a:rPr>
              <a:t>iteración</a:t>
            </a:r>
            <a:r>
              <a:rPr lang="es-ES" altLang="en-US" dirty="0">
                <a:solidFill>
                  <a:schemeClr val="tx1"/>
                </a:solidFill>
              </a:rPr>
              <a:t>. Identificando, riesgos, dependencias, impedimentos y viabilidad técnica para su construcción.</a:t>
            </a:r>
          </a:p>
        </p:txBody>
      </p:sp>
    </p:spTree>
    <p:extLst>
      <p:ext uri="{BB962C8B-B14F-4D97-AF65-F5344CB8AC3E}">
        <p14:creationId xmlns:p14="http://schemas.microsoft.com/office/powerpoint/2010/main" val="2330814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6.3 Entradas y Salidas: Refinamiento</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 Impedimentos</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HU Priorizadas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11648" y="2937684"/>
            <a:ext cx="4061240"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184286" y="5460821"/>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Tree>
    <p:extLst>
      <p:ext uri="{BB962C8B-B14F-4D97-AF65-F5344CB8AC3E}">
        <p14:creationId xmlns:p14="http://schemas.microsoft.com/office/powerpoint/2010/main" val="4234304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6.4 Ceremonias o Eventos- SAFE: Iteración</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Equipo Ágil</a:t>
            </a: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Generar valor al negocio, mediante la creación de un incremento de producto.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3271404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6.4 Entradas y Salidas: Iteración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Métricas de la iteración. </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HU Terminadas</a:t>
            </a:r>
            <a:endParaRPr lang="es-CO"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Herramientas para la ejecución de las HU</a:t>
            </a: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Incremento del producto</a:t>
            </a:r>
            <a:endParaRPr lang="es-CO" dirty="0"/>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379365" y="2937684"/>
            <a:ext cx="272581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1" y="5619925"/>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t>Backlog de la Iteración</a:t>
            </a:r>
            <a:endParaRPr lang="es-CO" dirty="0"/>
          </a:p>
          <a:p>
            <a:pPr algn="ctr"/>
            <a:endParaRPr lang="es-CO" sz="1100" dirty="0"/>
          </a:p>
        </p:txBody>
      </p:sp>
    </p:spTree>
    <p:extLst>
      <p:ext uri="{BB962C8B-B14F-4D97-AF65-F5344CB8AC3E}">
        <p14:creationId xmlns:p14="http://schemas.microsoft.com/office/powerpoint/2010/main" val="939373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6.5 Ceremonias o Eventos- SAFE: </a:t>
            </a:r>
            <a:r>
              <a:rPr lang="es-ES" sz="3900" b="1" dirty="0" err="1">
                <a:solidFill>
                  <a:srgbClr val="AD198D"/>
                </a:solidFill>
                <a:sym typeface="+mn-ea"/>
              </a:rPr>
              <a:t>Iteration</a:t>
            </a:r>
            <a:r>
              <a:rPr lang="es-ES" sz="3900" b="1" dirty="0">
                <a:solidFill>
                  <a:srgbClr val="AD198D"/>
                </a:solidFill>
                <a:sym typeface="+mn-ea"/>
              </a:rPr>
              <a:t> Planning</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rPr>
              <a:t>En este evento deben participar, el equipo ágil en su totalidad.</a:t>
            </a: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4248365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6.5 Entradas y Salidas: </a:t>
            </a:r>
            <a:r>
              <a:rPr lang="es-ES" b="1" dirty="0" err="1">
                <a:solidFill>
                  <a:srgbClr val="AD198D"/>
                </a:solidFill>
                <a:sym typeface="+mn-ea"/>
              </a:rPr>
              <a:t>Iteration</a:t>
            </a:r>
            <a:r>
              <a:rPr lang="es-ES" b="1" dirty="0">
                <a:solidFill>
                  <a:srgbClr val="AD198D"/>
                </a:solidFill>
                <a:sym typeface="+mn-ea"/>
              </a:rPr>
              <a:t> Planning</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Estimación</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Tareas de HU</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Objetivos del Program PI</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HU</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558244" y="2937684"/>
            <a:ext cx="4368055"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10203" y="4615434"/>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retrospectiva</a:t>
            </a:r>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25393"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Objetivo de la Iteración</a:t>
            </a:r>
          </a:p>
          <a:p>
            <a:pPr algn="ctr"/>
            <a:endParaRPr lang="es-CO" sz="1100" dirty="0"/>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Tree>
    <p:extLst>
      <p:ext uri="{BB962C8B-B14F-4D97-AF65-F5344CB8AC3E}">
        <p14:creationId xmlns:p14="http://schemas.microsoft.com/office/powerpoint/2010/main" val="4270284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6.6 Ceremonias o Eventos- SAFE: </a:t>
            </a:r>
            <a:r>
              <a:rPr lang="es-ES" sz="3900" b="1" dirty="0" err="1">
                <a:solidFill>
                  <a:srgbClr val="AD198D"/>
                </a:solidFill>
                <a:sym typeface="+mn-ea"/>
              </a:rPr>
              <a:t>Iteration</a:t>
            </a:r>
            <a:r>
              <a:rPr lang="es-ES" sz="3900" b="1" dirty="0">
                <a:solidFill>
                  <a:srgbClr val="AD198D"/>
                </a:solidFill>
                <a:sym typeface="+mn-ea"/>
              </a:rPr>
              <a:t> </a:t>
            </a:r>
            <a:r>
              <a:rPr lang="es-ES" sz="3900" b="1" dirty="0" err="1">
                <a:solidFill>
                  <a:srgbClr val="AD198D"/>
                </a:solidFill>
                <a:sym typeface="+mn-ea"/>
              </a:rPr>
              <a:t>Review</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rPr>
              <a:t>Evento en el cual se realiza la revisión del incremento del producto y se obtiene el </a:t>
            </a:r>
            <a:r>
              <a:rPr lang="es-ES" altLang="zh-CN" dirty="0" err="1">
                <a:solidFill>
                  <a:schemeClr val="tx1"/>
                </a:solidFill>
              </a:rPr>
              <a:t>feedback</a:t>
            </a:r>
            <a:r>
              <a:rPr lang="es-ES" altLang="zh-CN" dirty="0">
                <a:solidFill>
                  <a:schemeClr val="tx1"/>
                </a:solidFill>
              </a:rPr>
              <a:t> del resultado de la iteración a nivel de producto.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885828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596842"/>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6.6 Entradas y Salidas: </a:t>
            </a:r>
            <a:r>
              <a:rPr lang="es-ES" altLang="en-US" b="1" dirty="0" err="1">
                <a:solidFill>
                  <a:srgbClr val="AD198D"/>
                </a:solidFill>
              </a:rPr>
              <a:t>Iteration</a:t>
            </a:r>
            <a:r>
              <a:rPr lang="es-ES" altLang="en-US" b="1" dirty="0">
                <a:solidFill>
                  <a:srgbClr val="AD198D"/>
                </a:solidFill>
              </a:rPr>
              <a:t> </a:t>
            </a:r>
            <a:r>
              <a:rPr lang="es-ES" altLang="en-US" b="1" dirty="0" err="1">
                <a:solidFill>
                  <a:srgbClr val="AD198D"/>
                </a:solidFill>
              </a:rPr>
              <a:t>Review</a:t>
            </a:r>
            <a:endParaRPr lang="es-ES" altLang="en-US" b="1" dirty="0">
              <a:solidFill>
                <a:srgbClr val="AD198D"/>
              </a:solidFill>
            </a:endParaRPr>
          </a:p>
          <a:p>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validado</a:t>
            </a:r>
            <a:r>
              <a:rPr lang="es-ES" altLang="en-US" sz="1100" dirty="0"/>
              <a:t>.</a:t>
            </a:r>
            <a:endParaRPr lang="es-ES" altLang="en-US"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del producto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 de la Iteración</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t>Feedback</a:t>
            </a:r>
            <a:r>
              <a:rPr lang="es-ES" altLang="en-US" dirty="0"/>
              <a:t> del incremento.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25439" y="2937684"/>
            <a:ext cx="4033669"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Informe de la iteración</a:t>
            </a:r>
          </a:p>
          <a:p>
            <a:pPr algn="ctr"/>
            <a:endParaRPr lang="es-CO" sz="1100" dirty="0"/>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10203" y="4818149"/>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Tree>
    <p:extLst>
      <p:ext uri="{BB962C8B-B14F-4D97-AF65-F5344CB8AC3E}">
        <p14:creationId xmlns:p14="http://schemas.microsoft.com/office/powerpoint/2010/main" val="3235971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a:solidFill>
                  <a:srgbClr val="AD198D"/>
                </a:solidFill>
                <a:sym typeface="+mn-ea"/>
              </a:rPr>
              <a:t>6.7 Ceremonias o Eventos- SAFE: </a:t>
            </a:r>
            <a:r>
              <a:rPr lang="es-ES" sz="3500" b="1" dirty="0" err="1">
                <a:solidFill>
                  <a:srgbClr val="AD198D"/>
                </a:solidFill>
                <a:sym typeface="+mn-ea"/>
              </a:rPr>
              <a:t>Iteration</a:t>
            </a:r>
            <a:r>
              <a:rPr lang="es-ES" sz="3500" b="1" dirty="0">
                <a:solidFill>
                  <a:srgbClr val="AD198D"/>
                </a:solidFill>
                <a:sym typeface="+mn-ea"/>
              </a:rPr>
              <a:t> </a:t>
            </a:r>
            <a:r>
              <a:rPr lang="es-ES" sz="3500" b="1" dirty="0" err="1">
                <a:solidFill>
                  <a:srgbClr val="AD198D"/>
                </a:solidFill>
                <a:sym typeface="+mn-ea"/>
              </a:rPr>
              <a:t>Retrospective</a:t>
            </a:r>
            <a:r>
              <a:rPr lang="es-ES" sz="3500"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solidFill>
                  <a:schemeClr val="tx1"/>
                </a:solidFill>
              </a:rPr>
              <a:t>Reunión donde el equipo ágil, revisa los resultados del trabajo en equipo y prácticas usadas durante la iteración, e identifican oportunidades de mejora de los cuales se generan planes de acción</a:t>
            </a:r>
            <a:endParaRPr lang="es-CO"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dirty="0">
                <a:solidFill>
                  <a:schemeClr val="tx1"/>
                </a:solidFill>
              </a:rPr>
              <a:t>Todo el equipo ágil</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dirty="0">
                <a:solidFill>
                  <a:schemeClr val="tx1"/>
                </a:solidFill>
              </a:rPr>
              <a:t>Evaluar el resultado del trabajo realizado como equipo.</a:t>
            </a:r>
          </a:p>
          <a:p>
            <a:pPr lvl="0" algn="ctr">
              <a:lnSpc>
                <a:spcPct val="100000"/>
              </a:lnSpc>
              <a:spcBef>
                <a:spcPct val="0"/>
              </a:spcBef>
              <a:spcAft>
                <a:spcPct val="15000"/>
              </a:spcAft>
            </a:pPr>
            <a:r>
              <a:rPr lang="es-ES" dirty="0">
                <a:solidFill>
                  <a:schemeClr val="tx1"/>
                </a:solidFill>
              </a:rPr>
              <a:t>Aportar a la mejora continua.</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2910009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563850"/>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6.7 Entradas y Salidas: </a:t>
            </a:r>
            <a:r>
              <a:rPr lang="es-ES" altLang="en-US" b="1" dirty="0" err="1">
                <a:solidFill>
                  <a:srgbClr val="AD198D"/>
                </a:solidFill>
              </a:rPr>
              <a:t>Iteration</a:t>
            </a:r>
            <a:r>
              <a:rPr lang="es-ES" altLang="en-US" b="1" dirty="0">
                <a:solidFill>
                  <a:srgbClr val="AD198D"/>
                </a:solidFill>
              </a:rPr>
              <a:t> </a:t>
            </a:r>
            <a:r>
              <a:rPr lang="es-ES" altLang="en-US" b="1" dirty="0" err="1">
                <a:solidFill>
                  <a:srgbClr val="AD198D"/>
                </a:solidFill>
              </a:rPr>
              <a:t>Retrospective</a:t>
            </a:r>
            <a:endParaRPr lang="es-ES" altLang="en-US" b="1" dirty="0">
              <a:solidFill>
                <a:srgbClr val="AD198D"/>
              </a:solidFill>
            </a:endParaRPr>
          </a:p>
          <a:p>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y responsables</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02711" y="2937684"/>
            <a:ext cx="4079129" cy="584775"/>
          </a:xfrm>
          <a:prstGeom prst="rect">
            <a:avLst/>
          </a:prstGeom>
          <a:noFill/>
        </p:spPr>
        <p:txBody>
          <a:bodyPr wrap="none" lIns="91440" tIns="45720" rIns="91440" bIns="45720">
            <a:spAutoFit/>
          </a:bodyPr>
          <a:lstStyle/>
          <a:p>
            <a:pPr algn="ctr"/>
            <a:r>
              <a:rPr lang="es-ES" sz="32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3200" b="1" cap="none" spc="0" dirty="0">
                <a:ln w="13462">
                  <a:solidFill>
                    <a:schemeClr val="bg1"/>
                  </a:solidFill>
                  <a:prstDash val="solid"/>
                </a:ln>
                <a:solidFill>
                  <a:srgbClr val="000000"/>
                </a:solidFill>
                <a:effectLst>
                  <a:outerShdw dist="38100" dir="2700000" algn="bl" rotWithShape="0">
                    <a:schemeClr val="accent5"/>
                  </a:outerShdw>
                </a:effectLst>
              </a:rPr>
              <a:t> 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Hallazgos</a:t>
            </a:r>
            <a:endParaRPr lang="es-CO" dirty="0"/>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t>La retrospectiva tiene una duración máxima de  1 y 1/2 hora para una </a:t>
            </a:r>
            <a:r>
              <a:rPr lang="es-ES" altLang="en-US" b="1" dirty="0" err="1"/>
              <a:t>iteracion</a:t>
            </a:r>
            <a:r>
              <a:rPr lang="es-ES" altLang="en-US" b="1" dirty="0"/>
              <a:t> de dos semanas. La facilita el Scrum Master.</a:t>
            </a:r>
          </a:p>
        </p:txBody>
      </p:sp>
    </p:spTree>
    <p:extLst>
      <p:ext uri="{BB962C8B-B14F-4D97-AF65-F5344CB8AC3E}">
        <p14:creationId xmlns:p14="http://schemas.microsoft.com/office/powerpoint/2010/main" val="3016268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6.8 Ceremonias o Eventos- SAFE: </a:t>
            </a:r>
            <a:r>
              <a:rPr lang="es-ES" sz="3900" b="1" dirty="0" err="1">
                <a:solidFill>
                  <a:srgbClr val="AD198D"/>
                </a:solidFill>
                <a:sym typeface="+mn-ea"/>
              </a:rPr>
              <a:t>Daily</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883186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6.8 Entradas y Salidas: </a:t>
            </a:r>
            <a:r>
              <a:rPr lang="es-ES" b="1" dirty="0" err="1">
                <a:solidFill>
                  <a:srgbClr val="AD198D"/>
                </a:solidFill>
                <a:sym typeface="+mn-ea"/>
              </a:rPr>
              <a:t>Daily</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 para resolver</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terminé ayer?</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Sincronización de trabajo.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926981" y="2937684"/>
            <a:ext cx="1630576"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a:t>
            </a:r>
          </a:p>
          <a:p>
            <a:pPr algn="ctr"/>
            <a:endParaRPr lang="es-CO" sz="1100" dirty="0"/>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Tree>
    <p:extLst>
      <p:ext uri="{BB962C8B-B14F-4D97-AF65-F5344CB8AC3E}">
        <p14:creationId xmlns:p14="http://schemas.microsoft.com/office/powerpoint/2010/main" val="2901946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1438" y="895049"/>
            <a:ext cx="10661651"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AD198D"/>
                </a:solidFill>
                <a:sym typeface="+mn-ea"/>
              </a:rPr>
              <a:t>6.9 Ceremonias o Eventos- SAFE: </a:t>
            </a:r>
            <a:r>
              <a:rPr lang="es-ES" sz="3200" b="1" dirty="0" err="1">
                <a:solidFill>
                  <a:srgbClr val="AD198D"/>
                </a:solidFill>
                <a:sym typeface="+mn-ea"/>
              </a:rPr>
              <a:t>Innovation</a:t>
            </a:r>
            <a:r>
              <a:rPr lang="es-ES" sz="3200" b="1" dirty="0">
                <a:solidFill>
                  <a:srgbClr val="AD198D"/>
                </a:solidFill>
                <a:sym typeface="+mn-ea"/>
              </a:rPr>
              <a:t> and Planning.</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olidFill>
                  <a:schemeClr val="tx1"/>
                </a:solidFill>
              </a:rPr>
              <a:t>Participa todo el equipo ágil</a:t>
            </a: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775199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495935"/>
            <a:ext cx="10661651"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6.9 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4" name="Rectángulo: esquinas redondeadas 13">
            <a:hlinkClick r:id="rId3" action="ppaction://hlinksldjump"/>
            <a:extLst>
              <a:ext uri="{FF2B5EF4-FFF2-40B4-BE49-F238E27FC236}">
                <a16:creationId xmlns:a16="http://schemas.microsoft.com/office/drawing/2014/main" id="{FB4D51DC-425E-4AA8-A558-18DB3F7E7ED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a:solidFill>
                  <a:srgbClr val="AD198D"/>
                </a:solidFill>
                <a:sym typeface="+mn-ea"/>
              </a:rPr>
              <a:t>6.10 Ceremonias o Eventos- SAFE: Program </a:t>
            </a:r>
            <a:r>
              <a:rPr lang="es-ES" sz="3500" b="1" dirty="0" err="1">
                <a:solidFill>
                  <a:srgbClr val="AD198D"/>
                </a:solidFill>
                <a:sym typeface="+mn-ea"/>
              </a:rPr>
              <a:t>Increment</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rPr>
              <a:t>Periodo de tiempo en el cual, los equipos ágiles y/o trenes ágiles implementan productos que generan valor al negocio.</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Todo el Equipo y/o trenes ágiles.</a:t>
            </a: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dirty="0">
                <a:solidFill>
                  <a:schemeClr val="tx1"/>
                </a:solidFill>
              </a:rPr>
              <a:t>Entregar Valor al negocio.</a:t>
            </a:r>
          </a:p>
          <a:p>
            <a:pPr marL="285750" indent="-285750" algn="ctr">
              <a:buFont typeface="Arial" panose="020B0604020202020204" pitchFamily="34" charset="0"/>
              <a:buChar char="•"/>
            </a:pPr>
            <a:r>
              <a:rPr lang="es-ES" altLang="en-US" dirty="0">
                <a:solidFill>
                  <a:schemeClr val="tx1"/>
                </a:solidFill>
              </a:rPr>
              <a:t>Obtener retroalimentación rápida.</a:t>
            </a:r>
          </a:p>
          <a:p>
            <a:pPr marL="285750" indent="-285750" algn="ctr">
              <a:buFont typeface="Arial" panose="020B0604020202020204" pitchFamily="34" charset="0"/>
              <a:buChar char="•"/>
            </a:pPr>
            <a:r>
              <a:rPr lang="es-ES" altLang="en-US" dirty="0">
                <a:solidFill>
                  <a:schemeClr val="tx1"/>
                </a:solidFill>
              </a:rPr>
              <a:t>Mejorar continuamente.</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4039700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6.10 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
        <p:nvSpPr>
          <p:cNvPr id="9" name="Rectángulo: esquinas redondeadas 8">
            <a:hlinkClick r:id="rId3" action="ppaction://hlinksldjump"/>
            <a:extLst>
              <a:ext uri="{FF2B5EF4-FFF2-40B4-BE49-F238E27FC236}">
                <a16:creationId xmlns:a16="http://schemas.microsoft.com/office/drawing/2014/main" id="{1302A544-9C25-475C-901C-3144D1C5DEE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a:solidFill>
                  <a:srgbClr val="AD198D"/>
                </a:solidFill>
                <a:sym typeface="+mn-ea"/>
              </a:rPr>
              <a:t>6.11 Ceremonias o Eventos- SAFE: </a:t>
            </a:r>
            <a:r>
              <a:rPr lang="es-ES" sz="3500" b="1" dirty="0" err="1">
                <a:solidFill>
                  <a:srgbClr val="AD198D"/>
                </a:solidFill>
                <a:sym typeface="+mn-ea"/>
              </a:rPr>
              <a:t>Inspect</a:t>
            </a:r>
            <a:r>
              <a:rPr lang="es-ES" sz="3500" b="1" dirty="0">
                <a:solidFill>
                  <a:srgbClr val="AD198D"/>
                </a:solidFill>
                <a:sym typeface="+mn-ea"/>
              </a:rPr>
              <a:t> and </a:t>
            </a:r>
            <a:r>
              <a:rPr lang="es-ES" sz="3500" b="1" dirty="0" err="1">
                <a:solidFill>
                  <a:srgbClr val="AD198D"/>
                </a:solidFill>
                <a:sym typeface="+mn-ea"/>
              </a:rPr>
              <a:t>Adapt</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Participan equipos ágiles y  roles a nivel de programa que hacen parte  del tren.</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Identificar oportunidades de mejora para el siguiente PI.</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729321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596842"/>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6.11 Entradas y Salidas: </a:t>
            </a:r>
            <a:r>
              <a:rPr lang="es-ES" altLang="en-US" b="1" dirty="0" err="1">
                <a:solidFill>
                  <a:srgbClr val="AD198D"/>
                </a:solidFill>
              </a:rPr>
              <a:t>Inspect</a:t>
            </a:r>
            <a:r>
              <a:rPr lang="es-ES" altLang="en-US" b="1" dirty="0">
                <a:solidFill>
                  <a:srgbClr val="AD198D"/>
                </a:solidFill>
              </a:rPr>
              <a:t> and </a:t>
            </a:r>
            <a:r>
              <a:rPr lang="es-ES" altLang="en-US" b="1" dirty="0" err="1">
                <a:solidFill>
                  <a:srgbClr val="AD198D"/>
                </a:solidFill>
              </a:rPr>
              <a:t>Adapt</a:t>
            </a:r>
            <a:endParaRPr lang="es-ES" altLang="en-US" b="1" dirty="0">
              <a:solidFill>
                <a:srgbClr val="AD198D"/>
              </a:solidFill>
            </a:endParaRPr>
          </a:p>
          <a:p>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Actualización Valor del Negocio</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Causa Raíz</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Hallazgos </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Lecciones Aprendidas</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Mejora</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521443" y="2937684"/>
            <a:ext cx="4441665" cy="769441"/>
          </a:xfrm>
          <a:prstGeom prst="rect">
            <a:avLst/>
          </a:prstGeom>
          <a:noFill/>
        </p:spPr>
        <p:txBody>
          <a:bodyPr wrap="none" lIns="91440" tIns="45720" rIns="91440" bIns="45720">
            <a:spAutoFit/>
          </a:bodyPr>
          <a:lstStyle/>
          <a:p>
            <a:pPr algn="ct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Inspect</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and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Adapt</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Resultado Planes de Acción.</a:t>
            </a:r>
          </a:p>
          <a:p>
            <a:pPr algn="ctr"/>
            <a:endParaRPr lang="es-CO" sz="1100" dirty="0"/>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107617" y="5207048"/>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duración de máximo 1 día</a:t>
            </a:r>
          </a:p>
        </p:txBody>
      </p:sp>
    </p:spTree>
    <p:extLst>
      <p:ext uri="{BB962C8B-B14F-4D97-AF65-F5344CB8AC3E}">
        <p14:creationId xmlns:p14="http://schemas.microsoft.com/office/powerpoint/2010/main" val="16901651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6.12 Ceremonias o Eventos- SAFE: </a:t>
            </a:r>
            <a:r>
              <a:rPr lang="es-ES" sz="3900" b="1" dirty="0" err="1">
                <a:solidFill>
                  <a:srgbClr val="AD198D"/>
                </a:solidFill>
                <a:sym typeface="+mn-ea"/>
              </a:rPr>
              <a:t>System</a:t>
            </a:r>
            <a:r>
              <a:rPr lang="es-ES" sz="3900" b="1" dirty="0">
                <a:solidFill>
                  <a:srgbClr val="AD198D"/>
                </a:solidFill>
                <a:sym typeface="+mn-ea"/>
              </a:rPr>
              <a:t> Demo.</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el evento en el cual se realiza demostración del incremento del producto construido por los equipos ágiles y/o tren ágil, al final de cada iteración.</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solidFill>
                  <a:schemeClr val="tx1"/>
                </a:solidFill>
              </a:rPr>
              <a:t>Equipos  y/o trenes ágiles, Business Owners y stakeholders.</a:t>
            </a:r>
          </a:p>
          <a:p>
            <a:pPr algn="ctr"/>
            <a:r>
              <a:rPr lang="es-ES" altLang="en-US" dirty="0">
                <a:solidFill>
                  <a:schemeClr val="tx1"/>
                </a:solidFill>
              </a:rPr>
              <a:t>.</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Medir el progreso durante un PI.</a:t>
            </a:r>
          </a:p>
          <a:p>
            <a:pPr lvl="0">
              <a:lnSpc>
                <a:spcPct val="100000"/>
              </a:lnSpc>
              <a:spcBef>
                <a:spcPct val="0"/>
              </a:spcBef>
              <a:spcAft>
                <a:spcPct val="35000"/>
              </a:spcAft>
            </a:pPr>
            <a:r>
              <a:rPr lang="es-ES" altLang="zh-CN" dirty="0">
                <a:solidFill>
                  <a:schemeClr val="tx1"/>
                </a:solidFill>
              </a:rPr>
              <a:t>Recibir </a:t>
            </a:r>
            <a:r>
              <a:rPr lang="es-ES" altLang="zh-CN" dirty="0" err="1">
                <a:solidFill>
                  <a:schemeClr val="tx1"/>
                </a:solidFill>
              </a:rPr>
              <a:t>feedback</a:t>
            </a:r>
            <a:r>
              <a:rPr lang="es-ES" altLang="zh-CN" dirty="0">
                <a:solidFill>
                  <a:schemeClr val="tx1"/>
                </a:solidFill>
              </a:rPr>
              <a:t> para garantizar calidad y satisfacción del los Business </a:t>
            </a:r>
            <a:r>
              <a:rPr lang="es-ES" altLang="zh-CN" dirty="0" err="1">
                <a:solidFill>
                  <a:schemeClr val="tx1"/>
                </a:solidFill>
              </a:rPr>
              <a:t>owners</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26981666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596842"/>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6.12 Entradas y Salidas: </a:t>
            </a:r>
            <a:r>
              <a:rPr lang="es-ES" altLang="en-US" b="1" dirty="0" err="1">
                <a:solidFill>
                  <a:srgbClr val="AD198D"/>
                </a:solidFill>
              </a:rPr>
              <a:t>System</a:t>
            </a:r>
            <a:r>
              <a:rPr lang="es-ES" altLang="en-US" b="1" dirty="0">
                <a:solidFill>
                  <a:srgbClr val="AD198D"/>
                </a:solidFill>
              </a:rPr>
              <a:t> Demo</a:t>
            </a:r>
          </a:p>
          <a:p>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Feedback</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Valor del negocio actualizado</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Solución Integrada </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Valor negocio inicial</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actualizado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049729" y="2937684"/>
            <a:ext cx="3385094"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rPr>
              <a:t>System</a:t>
            </a:r>
            <a:r>
              <a:rPr lang="es-ES" sz="4400" b="1" dirty="0">
                <a:ln w="13462">
                  <a:solidFill>
                    <a:schemeClr val="bg1"/>
                  </a:solidFill>
                  <a:prstDash val="solid"/>
                </a:ln>
                <a:solidFill>
                  <a:srgbClr val="000000"/>
                </a:solidFill>
                <a:effectLst>
                  <a:outerShdw dist="38100" dir="2700000" algn="bl" rotWithShape="0">
                    <a:schemeClr val="accent5"/>
                  </a:outerShdw>
                </a:effectLst>
              </a:rPr>
              <a:t> Demo</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Backlog Features.</a:t>
            </a:r>
          </a:p>
          <a:p>
            <a:pPr algn="ctr"/>
            <a:endParaRPr lang="es-CO" sz="1100" dirty="0"/>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268876" y="5207048"/>
            <a:ext cx="6595845" cy="369332"/>
          </a:xfrm>
          <a:prstGeom prst="rect">
            <a:avLst/>
          </a:prstGeom>
          <a:noFill/>
        </p:spPr>
        <p:txBody>
          <a:bodyPr wrap="none" rtlCol="0">
            <a:spAutoFit/>
          </a:bodyPr>
          <a:lstStyle/>
          <a:p>
            <a:pPr algn="dist"/>
            <a:r>
              <a:rPr lang="es-ES" altLang="en-US" b="1" dirty="0"/>
              <a:t>Se recomienda que la duración del </a:t>
            </a:r>
            <a:r>
              <a:rPr lang="es-ES" altLang="en-US" b="1" dirty="0" err="1"/>
              <a:t>System</a:t>
            </a:r>
            <a:r>
              <a:rPr lang="es-ES" altLang="en-US" b="1" dirty="0"/>
              <a:t> Demo no exceda 2 horas</a:t>
            </a:r>
          </a:p>
        </p:txBody>
      </p:sp>
    </p:spTree>
    <p:extLst>
      <p:ext uri="{BB962C8B-B14F-4D97-AF65-F5344CB8AC3E}">
        <p14:creationId xmlns:p14="http://schemas.microsoft.com/office/powerpoint/2010/main" val="502351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6.13 Ceremonias o Eventos- SAFE: </a:t>
            </a:r>
            <a:r>
              <a:rPr lang="es-ES" sz="4000" b="1" dirty="0">
                <a:solidFill>
                  <a:srgbClr val="AD198D"/>
                </a:solidFill>
                <a:sym typeface="+mn-ea"/>
              </a:rPr>
              <a:t>Scrum </a:t>
            </a:r>
            <a:r>
              <a:rPr lang="es-ES" sz="4000" b="1" dirty="0" err="1">
                <a:solidFill>
                  <a:srgbClr val="AD198D"/>
                </a:solidFill>
                <a:sym typeface="+mn-ea"/>
              </a:rPr>
              <a:t>of</a:t>
            </a:r>
            <a:r>
              <a:rPr lang="es-ES" sz="4000" b="1" dirty="0">
                <a:solidFill>
                  <a:srgbClr val="AD198D"/>
                </a:solidFill>
                <a:sym typeface="+mn-ea"/>
              </a:rPr>
              <a:t> Scrums</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Reunión de sincronización,  para validar dependencias, impedimentos y progreso de los equipos ágiles que pertenecen a un tren. </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solidFill>
                  <a:schemeClr val="tx1"/>
                </a:solidFill>
              </a:rPr>
              <a:t>Los Scrum master y o lideres de equipos ágiles y el RTE</a:t>
            </a:r>
            <a:endParaRPr lang="es-CO" dirty="0">
              <a:solidFill>
                <a:schemeClr val="tx1"/>
              </a:solidFill>
            </a:endParaRP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Permitir al RTE y al grupo de Scrum Masters obtener una visión global del avance e impedimentos de lo equipos para generar acciones de apoyo o escalamiento que faciliten el flujo de trabajo de los mismos.</a:t>
            </a:r>
          </a:p>
        </p:txBody>
      </p:sp>
    </p:spTree>
    <p:extLst>
      <p:ext uri="{BB962C8B-B14F-4D97-AF65-F5344CB8AC3E}">
        <p14:creationId xmlns:p14="http://schemas.microsoft.com/office/powerpoint/2010/main" val="2987647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3. 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6.13 Entradas y Salidas: Scrum </a:t>
            </a:r>
            <a:r>
              <a:rPr lang="es-ES" b="1" dirty="0" err="1">
                <a:solidFill>
                  <a:srgbClr val="AD198D"/>
                </a:solidFill>
                <a:sym typeface="+mn-ea"/>
              </a:rPr>
              <a:t>Of</a:t>
            </a:r>
            <a:r>
              <a:rPr lang="es-ES" b="1" dirty="0">
                <a:solidFill>
                  <a:srgbClr val="AD198D"/>
                </a:solidFill>
                <a:sym typeface="+mn-ea"/>
              </a:rPr>
              <a:t> Scrums</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15474" y="336618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Impedimentos a gestionar</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proyecto actual</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Próximos avances </a:t>
            </a:r>
          </a:p>
        </p:txBody>
      </p:sp>
      <p:sp>
        <p:nvSpPr>
          <p:cNvPr id="42" name="Rectángulo 41">
            <a:extLst>
              <a:ext uri="{FF2B5EF4-FFF2-40B4-BE49-F238E27FC236}">
                <a16:creationId xmlns:a16="http://schemas.microsoft.com/office/drawing/2014/main" id="{22AA554A-DEB6-4E2C-9DA0-DDC4FC78AFEF}"/>
              </a:ext>
            </a:extLst>
          </p:cNvPr>
          <p:cNvSpPr/>
          <p:nvPr/>
        </p:nvSpPr>
        <p:spPr>
          <a:xfrm>
            <a:off x="8015474" y="244840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equipos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05497" y="2937684"/>
            <a:ext cx="4073551"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Scrum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of</a:t>
            </a: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 Scrums</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6453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22543" y="4610712"/>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p>
          <a:p>
            <a:pPr algn="ctr"/>
            <a:endParaRPr lang="es-CO" sz="1100" dirty="0"/>
          </a:p>
        </p:txBody>
      </p:sp>
      <p:sp>
        <p:nvSpPr>
          <p:cNvPr id="22" name="Cuadro de texto 12">
            <a:extLst>
              <a:ext uri="{FF2B5EF4-FFF2-40B4-BE49-F238E27FC236}">
                <a16:creationId xmlns:a16="http://schemas.microsoft.com/office/drawing/2014/main" id="{24992205-EA19-42ED-9B1E-BAD2A3FB03C9}"/>
              </a:ext>
            </a:extLst>
          </p:cNvPr>
          <p:cNvSpPr txBox="1"/>
          <p:nvPr/>
        </p:nvSpPr>
        <p:spPr>
          <a:xfrm>
            <a:off x="533400" y="5449903"/>
            <a:ext cx="11125200" cy="1323439"/>
          </a:xfrm>
          <a:prstGeom prst="rect">
            <a:avLst/>
          </a:prstGeom>
          <a:noFill/>
        </p:spPr>
        <p:txBody>
          <a:bodyPr wrap="square" rtlCol="0">
            <a:spAutoFit/>
          </a:bodyPr>
          <a:lstStyle/>
          <a:p>
            <a:pPr algn="just"/>
            <a:r>
              <a:rPr lang="es-ES" altLang="en-US" sz="1600" b="1" dirty="0"/>
              <a:t>Se recomienda para esta reunión, no superar 30 minutos de </a:t>
            </a:r>
            <a:r>
              <a:rPr lang="es-ES" altLang="en-US" sz="1600" b="1" dirty="0" err="1"/>
              <a:t>timeboxing</a:t>
            </a:r>
            <a:r>
              <a:rPr lang="es-ES" altLang="en-US" sz="1600" b="1" dirty="0"/>
              <a:t>. </a:t>
            </a:r>
          </a:p>
          <a:p>
            <a:pPr algn="just"/>
            <a:r>
              <a:rPr lang="es-ES" altLang="en-US" sz="1600" b="1" dirty="0"/>
              <a:t>Es facilitada por el RTE.</a:t>
            </a:r>
            <a:endParaRPr lang="es-ES" altLang="en-US" sz="1600" b="1" dirty="0">
              <a:solidFill>
                <a:schemeClr val="tx1"/>
              </a:solidFill>
            </a:endParaRPr>
          </a:p>
          <a:p>
            <a:pPr algn="just"/>
            <a:r>
              <a:rPr lang="es-ES" altLang="en-US" sz="1600" b="1" dirty="0">
                <a:solidFill>
                  <a:schemeClr val="tx1"/>
                </a:solidFill>
              </a:rPr>
              <a:t>La cadencia de esta reunión para el contexto Experian se recomienda </a:t>
            </a:r>
            <a:r>
              <a:rPr lang="es-ES" altLang="en-US" sz="1600" b="1" dirty="0">
                <a:sym typeface="+mn-ea"/>
              </a:rPr>
              <a:t>cada Iteración y media</a:t>
            </a:r>
            <a:r>
              <a:rPr lang="es-ES" altLang="en-US" sz="1600" b="1" dirty="0">
                <a:solidFill>
                  <a:schemeClr val="tx1"/>
                </a:solidFill>
              </a:rPr>
              <a:t>.</a:t>
            </a:r>
          </a:p>
          <a:p>
            <a:pPr algn="just"/>
            <a:r>
              <a:rPr lang="es-ES" altLang="en-US" sz="1600" b="1" dirty="0"/>
              <a:t>No se solucionan ni problemas ni impedimentos durante estos 30 minutos, si es necesario profundizar en algún tema se sugiere realizar una reunión posterior donde solo participen los directamente interesados</a:t>
            </a:r>
          </a:p>
        </p:txBody>
      </p:sp>
    </p:spTree>
    <p:extLst>
      <p:ext uri="{BB962C8B-B14F-4D97-AF65-F5344CB8AC3E}">
        <p14:creationId xmlns:p14="http://schemas.microsoft.com/office/powerpoint/2010/main" val="2261135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sym typeface="+mn-ea"/>
              </a:rPr>
              <a:t>6.14 Ceremonias o Eventos- SAFE: </a:t>
            </a:r>
            <a:r>
              <a:rPr lang="es-ES" sz="4000" b="1" dirty="0">
                <a:solidFill>
                  <a:srgbClr val="AD198D"/>
                </a:solidFill>
                <a:sym typeface="+mn-ea"/>
              </a:rPr>
              <a:t>PO </a:t>
            </a:r>
            <a:r>
              <a:rPr lang="es-ES" sz="4000" b="1" dirty="0" err="1">
                <a:solidFill>
                  <a:srgbClr val="AD198D"/>
                </a:solidFill>
                <a:sym typeface="+mn-ea"/>
              </a:rPr>
              <a:t>Sync</a:t>
            </a:r>
            <a:r>
              <a:rPr lang="es-ES" b="1" dirty="0">
                <a:solidFill>
                  <a:srgbClr val="AD198D"/>
                </a:solidFill>
                <a:sym typeface="+mn-ea"/>
              </a:rPr>
              <a:t>.</a:t>
            </a:r>
          </a:p>
          <a:p>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una reunión de sincronización de los PO,  en la cual se revisa a nivel de  negocio el avance de los proyectos de cada equipo ágil.    </a:t>
            </a:r>
            <a:endParaRPr lang="zh-CN" altLang="en-US" dirty="0">
              <a:solidFill>
                <a:schemeClr val="tx1"/>
              </a:solidFill>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Los </a:t>
            </a:r>
            <a:r>
              <a:rPr lang="es-ES" altLang="zh-CN" dirty="0" err="1">
                <a:solidFill>
                  <a:schemeClr val="tx1"/>
                </a:solidFill>
              </a:rPr>
              <a:t>Prodcut</a:t>
            </a:r>
            <a:r>
              <a:rPr lang="es-ES" altLang="zh-CN" dirty="0">
                <a:solidFill>
                  <a:schemeClr val="tx1"/>
                </a:solidFill>
              </a:rPr>
              <a:t> Owners,  gerentes de producto,  </a:t>
            </a:r>
            <a:r>
              <a:rPr lang="es-ES" altLang="zh-CN" dirty="0" err="1">
                <a:solidFill>
                  <a:schemeClr val="tx1"/>
                </a:solidFill>
              </a:rPr>
              <a:t>Product</a:t>
            </a:r>
            <a:r>
              <a:rPr lang="es-ES" altLang="zh-CN" dirty="0">
                <a:solidFill>
                  <a:schemeClr val="tx1"/>
                </a:solidFill>
              </a:rPr>
              <a:t> Manager. </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3" name="Rectángulo: esquinas redondeadas 12">
            <a:hlinkClick r:id="rId2"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Objetivo</a:t>
            </a:r>
          </a:p>
          <a:p>
            <a:pPr lvl="0">
              <a:lnSpc>
                <a:spcPct val="100000"/>
              </a:lnSpc>
              <a:spcBef>
                <a:spcPct val="0"/>
              </a:spcBef>
              <a:spcAft>
                <a:spcPct val="35000"/>
              </a:spcAft>
            </a:pPr>
            <a:r>
              <a:rPr lang="es-ES" altLang="zh-CN" dirty="0">
                <a:solidFill>
                  <a:schemeClr val="tx1"/>
                </a:solidFill>
              </a:rPr>
              <a:t>Validar el progreso de los equipos Y/o tren ágil, con respecto al cumplimiento de los objetivos trazados para el PI .</a:t>
            </a:r>
          </a:p>
        </p:txBody>
      </p:sp>
    </p:spTree>
    <p:extLst>
      <p:ext uri="{BB962C8B-B14F-4D97-AF65-F5344CB8AC3E}">
        <p14:creationId xmlns:p14="http://schemas.microsoft.com/office/powerpoint/2010/main" val="2174242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6.14 Entradas y Salidas: PO </a:t>
            </a:r>
            <a:r>
              <a:rPr lang="es-ES" b="1" dirty="0" err="1">
                <a:solidFill>
                  <a:srgbClr val="AD198D"/>
                </a:solidFill>
                <a:sym typeface="+mn-ea"/>
              </a:rPr>
              <a:t>Sync</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19620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Riesgos y planes</a:t>
            </a: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879858"/>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Avance del equipo</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39772" y="1063501"/>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52112" y="199082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0454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Actualización Dependencias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665382" y="2240546"/>
            <a:ext cx="2212914"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PO SYNC</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39772" y="296130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39772" y="3918296"/>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a:t>
            </a:r>
            <a:r>
              <a:rPr lang="es-ES" altLang="en-US" dirty="0" err="1"/>
              <a:t>feature</a:t>
            </a:r>
            <a:endParaRPr lang="es-ES" altLang="en-US" dirty="0"/>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54962" y="3806239"/>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Backlog de </a:t>
            </a:r>
            <a:r>
              <a:rPr lang="es-ES" altLang="en-US" dirty="0" err="1">
                <a:sym typeface="+mn-ea"/>
              </a:rPr>
              <a:t>feature</a:t>
            </a:r>
            <a:endParaRPr lang="es-ES" altLang="en-US" dirty="0">
              <a:sym typeface="+mn-ea"/>
            </a:endParaRPr>
          </a:p>
          <a:p>
            <a:pPr algn="ctr"/>
            <a:endParaRPr lang="es-CO" sz="1100" dirty="0"/>
          </a:p>
        </p:txBody>
      </p:sp>
      <p:sp>
        <p:nvSpPr>
          <p:cNvPr id="22" name="Cuadro de texto 23">
            <a:extLst>
              <a:ext uri="{FF2B5EF4-FFF2-40B4-BE49-F238E27FC236}">
                <a16:creationId xmlns:a16="http://schemas.microsoft.com/office/drawing/2014/main" id="{4462C050-1238-4659-AF26-8AAFE03D3827}"/>
              </a:ext>
            </a:extLst>
          </p:cNvPr>
          <p:cNvSpPr txBox="1"/>
          <p:nvPr/>
        </p:nvSpPr>
        <p:spPr>
          <a:xfrm>
            <a:off x="1296216" y="4796924"/>
            <a:ext cx="8631555" cy="203132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dirty="0"/>
          </a:p>
        </p:txBody>
      </p:sp>
    </p:spTree>
    <p:extLst>
      <p:ext uri="{BB962C8B-B14F-4D97-AF65-F5344CB8AC3E}">
        <p14:creationId xmlns:p14="http://schemas.microsoft.com/office/powerpoint/2010/main" val="433761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upo 62"/>
          <p:cNvGrpSpPr/>
          <p:nvPr/>
        </p:nvGrpSpPr>
        <p:grpSpPr>
          <a:xfrm>
            <a:off x="6618966" y="226766"/>
            <a:ext cx="5134883" cy="1675996"/>
            <a:chOff x="558800" y="917362"/>
            <a:chExt cx="5134883" cy="1675996"/>
          </a:xfrm>
        </p:grpSpPr>
        <p:sp>
          <p:nvSpPr>
            <p:cNvPr id="61" name="Rectángulo 60"/>
            <p:cNvSpPr/>
            <p:nvPr/>
          </p:nvSpPr>
          <p:spPr>
            <a:xfrm>
              <a:off x="558800" y="1223996"/>
              <a:ext cx="5134883"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 name="Rectángulo 1">
              <a:hlinkClick r:id="rId2" action="ppaction://hlinksldjump"/>
            </p:cNvPr>
            <p:cNvSpPr/>
            <p:nvPr/>
          </p:nvSpPr>
          <p:spPr>
            <a:xfrm>
              <a:off x="696036"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3" name="Rectángulo 2">
              <a:hlinkClick r:id="rId3" action="ppaction://hlinksldjump"/>
            </p:cNvPr>
            <p:cNvSpPr/>
            <p:nvPr/>
          </p:nvSpPr>
          <p:spPr>
            <a:xfrm>
              <a:off x="1883475"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4" name="Rectángulo 3"/>
            <p:cNvSpPr/>
            <p:nvPr/>
          </p:nvSpPr>
          <p:spPr>
            <a:xfrm>
              <a:off x="3070914" y="1378424"/>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5" name="Rectángulo 4"/>
            <p:cNvSpPr/>
            <p:nvPr/>
          </p:nvSpPr>
          <p:spPr>
            <a:xfrm>
              <a:off x="4258353" y="1378424"/>
              <a:ext cx="129034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6" name="Rectángulo 5"/>
            <p:cNvSpPr/>
            <p:nvPr/>
          </p:nvSpPr>
          <p:spPr>
            <a:xfrm>
              <a:off x="4258352" y="1932795"/>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7" name="Rectángulo 6"/>
            <p:cNvSpPr/>
            <p:nvPr/>
          </p:nvSpPr>
          <p:spPr>
            <a:xfrm>
              <a:off x="3070913"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 name="Rectángulo 7"/>
            <p:cNvSpPr/>
            <p:nvPr/>
          </p:nvSpPr>
          <p:spPr>
            <a:xfrm>
              <a:off x="1883474"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10" name="Conector recto 9"/>
            <p:cNvCxnSpPr>
              <a:cxnSpLocks/>
            </p:cNvCxnSpPr>
            <p:nvPr/>
          </p:nvCxnSpPr>
          <p:spPr>
            <a:xfrm>
              <a:off x="558800" y="1066800"/>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1830830" y="917362"/>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55" name="Conector recto 54"/>
            <p:cNvCxnSpPr/>
            <p:nvPr/>
          </p:nvCxnSpPr>
          <p:spPr>
            <a:xfrm>
              <a:off x="5688117" y="96473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558800" y="93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4" name="Rectángulo 63"/>
          <p:cNvSpPr/>
          <p:nvPr/>
        </p:nvSpPr>
        <p:spPr>
          <a:xfrm>
            <a:off x="995467" y="522015"/>
            <a:ext cx="5400492"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65" name="Conector recto 64"/>
          <p:cNvCxnSpPr/>
          <p:nvPr/>
        </p:nvCxnSpPr>
        <p:spPr>
          <a:xfrm>
            <a:off x="960706" y="347345"/>
            <a:ext cx="5435252" cy="288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2805946" y="197907"/>
            <a:ext cx="1688283"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Previos</a:t>
            </a:r>
          </a:p>
        </p:txBody>
      </p:sp>
      <p:cxnSp>
        <p:nvCxnSpPr>
          <p:cNvPr id="67" name="Conector recto 66"/>
          <p:cNvCxnSpPr/>
          <p:nvPr/>
        </p:nvCxnSpPr>
        <p:spPr>
          <a:xfrm>
            <a:off x="6395959" y="24528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a:off x="960706" y="21654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4" name="Grupo 73"/>
          <p:cNvGrpSpPr/>
          <p:nvPr/>
        </p:nvGrpSpPr>
        <p:grpSpPr>
          <a:xfrm>
            <a:off x="1059366" y="5241966"/>
            <a:ext cx="10688907" cy="1356772"/>
            <a:chOff x="558800" y="5774566"/>
            <a:chExt cx="10688907" cy="1356772"/>
          </a:xfrm>
        </p:grpSpPr>
        <p:sp>
          <p:nvSpPr>
            <p:cNvPr id="69" name="Rectángulo 68"/>
            <p:cNvSpPr/>
            <p:nvPr/>
          </p:nvSpPr>
          <p:spPr>
            <a:xfrm>
              <a:off x="558800" y="6127623"/>
              <a:ext cx="10688907" cy="10037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70" name="Conector recto 69"/>
            <p:cNvCxnSpPr/>
            <p:nvPr/>
          </p:nvCxnSpPr>
          <p:spPr>
            <a:xfrm>
              <a:off x="563173" y="5965946"/>
              <a:ext cx="10545128" cy="1314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CuadroTexto 70"/>
            <p:cNvSpPr txBox="1"/>
            <p:nvPr/>
          </p:nvSpPr>
          <p:spPr>
            <a:xfrm>
              <a:off x="4782798" y="5774566"/>
              <a:ext cx="1560042"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Cierre</a:t>
              </a:r>
            </a:p>
          </p:txBody>
        </p:sp>
        <p:cxnSp>
          <p:nvCxnSpPr>
            <p:cNvPr id="72" name="Conector recto 71"/>
            <p:cNvCxnSpPr/>
            <p:nvPr/>
          </p:nvCxnSpPr>
          <p:spPr>
            <a:xfrm>
              <a:off x="11108301" y="582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a:off x="563173" y="583514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79" name="Rectángulo 78"/>
          <p:cNvSpPr/>
          <p:nvPr/>
        </p:nvSpPr>
        <p:spPr>
          <a:xfrm>
            <a:off x="6766962" y="123101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PI </a:t>
            </a:r>
            <a:r>
              <a:rPr lang="es-CO" sz="1200" dirty="0" err="1">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pic>
        <p:nvPicPr>
          <p:cNvPr id="81" name="Imagen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734" y="806258"/>
            <a:ext cx="241408" cy="241408"/>
          </a:xfrm>
          <a:prstGeom prst="rect">
            <a:avLst/>
          </a:prstGeom>
        </p:spPr>
      </p:pic>
      <p:grpSp>
        <p:nvGrpSpPr>
          <p:cNvPr id="9" name="Grupo 8">
            <a:extLst>
              <a:ext uri="{FF2B5EF4-FFF2-40B4-BE49-F238E27FC236}">
                <a16:creationId xmlns:a16="http://schemas.microsoft.com/office/drawing/2014/main" id="{500A4CA1-E9B8-4A7D-BE1B-419168A501E9}"/>
              </a:ext>
            </a:extLst>
          </p:cNvPr>
          <p:cNvGrpSpPr/>
          <p:nvPr/>
        </p:nvGrpSpPr>
        <p:grpSpPr>
          <a:xfrm>
            <a:off x="707896" y="2034222"/>
            <a:ext cx="11043699" cy="3191730"/>
            <a:chOff x="707896" y="2034222"/>
            <a:chExt cx="11043699" cy="3191730"/>
          </a:xfrm>
        </p:grpSpPr>
        <p:grpSp>
          <p:nvGrpSpPr>
            <p:cNvPr id="76" name="Grupo 75"/>
            <p:cNvGrpSpPr/>
            <p:nvPr/>
          </p:nvGrpSpPr>
          <p:grpSpPr>
            <a:xfrm>
              <a:off x="707896" y="2034222"/>
              <a:ext cx="11043699" cy="3191730"/>
              <a:chOff x="98296" y="1969771"/>
              <a:chExt cx="11043699" cy="3191730"/>
            </a:xfrm>
          </p:grpSpPr>
          <p:sp>
            <p:nvSpPr>
              <p:cNvPr id="46" name="Rectángulo 45"/>
              <p:cNvSpPr/>
              <p:nvPr/>
            </p:nvSpPr>
            <p:spPr>
              <a:xfrm>
                <a:off x="1025430" y="2347820"/>
                <a:ext cx="3800090" cy="246443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14" name="Conector recto 13"/>
              <p:cNvCxnSpPr/>
              <p:nvPr/>
            </p:nvCxnSpPr>
            <p:spPr>
              <a:xfrm>
                <a:off x="465379" y="2130028"/>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CuadroTexto 15">
                <a:hlinkClick r:id="rId5" action="ppaction://hlinksldjump"/>
              </p:cNvPr>
              <p:cNvSpPr txBox="1"/>
              <p:nvPr/>
            </p:nvSpPr>
            <p:spPr>
              <a:xfrm>
                <a:off x="4917536" y="1969771"/>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grpSp>
            <p:nvGrpSpPr>
              <p:cNvPr id="34" name="Grupo 33"/>
              <p:cNvGrpSpPr/>
              <p:nvPr/>
            </p:nvGrpSpPr>
            <p:grpSpPr>
              <a:xfrm>
                <a:off x="98296" y="2498587"/>
                <a:ext cx="4579544" cy="2242101"/>
                <a:chOff x="1350682" y="3244684"/>
                <a:chExt cx="4579544" cy="2242101"/>
              </a:xfrm>
            </p:grpSpPr>
            <p:graphicFrame>
              <p:nvGraphicFramePr>
                <p:cNvPr id="18" name="Diagrama 17"/>
                <p:cNvGraphicFramePr/>
                <p:nvPr>
                  <p:extLst>
                    <p:ext uri="{D42A27DB-BD31-4B8C-83A1-F6EECF244321}">
                      <p14:modId xmlns:p14="http://schemas.microsoft.com/office/powerpoint/2010/main" val="1721626570"/>
                    </p:ext>
                  </p:extLst>
                </p:nvPr>
              </p:nvGraphicFramePr>
              <p:xfrm>
                <a:off x="1350682" y="3244684"/>
                <a:ext cx="4279900" cy="21832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Flecha derecha 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0" name="Rectángulo 19">
                  <a:hlinkClick r:id="rId11"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23" name="Rectángulo 22">
                  <a:hlinkClick r:id="rId12" action="ppaction://hlinksldjump"/>
                </p:cNvPr>
                <p:cNvSpPr/>
                <p:nvPr/>
              </p:nvSpPr>
              <p:spPr>
                <a:xfrm>
                  <a:off x="4838405" y="3391016"/>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29" name="Flecha derecha 28"/>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grpSp>
            <p:nvGrpSpPr>
              <p:cNvPr id="40" name="Grupo 39"/>
              <p:cNvGrpSpPr/>
              <p:nvPr/>
            </p:nvGrpSpPr>
            <p:grpSpPr>
              <a:xfrm>
                <a:off x="5039071" y="2327630"/>
                <a:ext cx="3613825" cy="2810218"/>
                <a:chOff x="5003126" y="3134695"/>
                <a:chExt cx="3613825" cy="2810218"/>
              </a:xfrm>
            </p:grpSpPr>
            <p:sp>
              <p:nvSpPr>
                <p:cNvPr id="22" name="Rectángulo 21"/>
                <p:cNvSpPr/>
                <p:nvPr/>
              </p:nvSpPr>
              <p:spPr>
                <a:xfrm>
                  <a:off x="5449319" y="3135167"/>
                  <a:ext cx="3167632" cy="28097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4" name="Rectángulo 23"/>
                <p:cNvSpPr/>
                <p:nvPr/>
              </p:nvSpPr>
              <p:spPr>
                <a:xfrm>
                  <a:off x="5567602" y="433305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26" name="Rectángulo 25"/>
                <p:cNvSpPr/>
                <p:nvPr/>
              </p:nvSpPr>
              <p:spPr>
                <a:xfrm>
                  <a:off x="7213239" y="3821538"/>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28" name="Rectángulo 27"/>
                <p:cNvSpPr/>
                <p:nvPr/>
              </p:nvSpPr>
              <p:spPr>
                <a:xfrm>
                  <a:off x="7213239" y="3323979"/>
                  <a:ext cx="1239272"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30" name="Rectángulo 29"/>
                <p:cNvSpPr/>
                <p:nvPr/>
              </p:nvSpPr>
              <p:spPr>
                <a:xfrm>
                  <a:off x="5567602" y="3319190"/>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31" name="Rectángulo 30"/>
                <p:cNvSpPr/>
                <p:nvPr/>
              </p:nvSpPr>
              <p:spPr>
                <a:xfrm>
                  <a:off x="7213239" y="4333053"/>
                  <a:ext cx="1231695"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32" name="Rectángulo 31"/>
                <p:cNvSpPr/>
                <p:nvPr/>
              </p:nvSpPr>
              <p:spPr>
                <a:xfrm>
                  <a:off x="5567601" y="483672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33" name="Rectángulo 32"/>
                <p:cNvSpPr/>
                <p:nvPr/>
              </p:nvSpPr>
              <p:spPr>
                <a:xfrm>
                  <a:off x="7213239" y="4836723"/>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37" name="Rectángulo 36"/>
                <p:cNvSpPr/>
                <p:nvPr/>
              </p:nvSpPr>
              <p:spPr>
                <a:xfrm>
                  <a:off x="5561798" y="5343646"/>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38" name="Rectángulo 37"/>
                <p:cNvSpPr/>
                <p:nvPr/>
              </p:nvSpPr>
              <p:spPr>
                <a:xfrm>
                  <a:off x="7213238" y="5331530"/>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39" name="Rectángulo 38">
                  <a:hlinkClick r:id="rId13" action="ppaction://hlinksldjump"/>
                </p:cNvPr>
                <p:cNvSpPr/>
                <p:nvPr/>
              </p:nvSpPr>
              <p:spPr>
                <a:xfrm>
                  <a:off x="5003126" y="3134695"/>
                  <a:ext cx="405591" cy="27852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grpSp>
          <p:grpSp>
            <p:nvGrpSpPr>
              <p:cNvPr id="60" name="Grupo 59"/>
              <p:cNvGrpSpPr/>
              <p:nvPr/>
            </p:nvGrpSpPr>
            <p:grpSpPr>
              <a:xfrm>
                <a:off x="8772843" y="2327630"/>
                <a:ext cx="2365834" cy="2785290"/>
                <a:chOff x="8883684" y="3135167"/>
                <a:chExt cx="2365834" cy="2834388"/>
              </a:xfrm>
            </p:grpSpPr>
            <p:sp>
              <p:nvSpPr>
                <p:cNvPr id="41" name="Rectángulo 40">
                  <a:hlinkClick r:id="rId14" action="ppaction://hlinksldjump"/>
                </p:cNvPr>
                <p:cNvSpPr/>
                <p:nvPr/>
              </p:nvSpPr>
              <p:spPr>
                <a:xfrm>
                  <a:off x="8883684" y="3136202"/>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42" name="Rectángulo 41"/>
                <p:cNvSpPr/>
                <p:nvPr/>
              </p:nvSpPr>
              <p:spPr>
                <a:xfrm>
                  <a:off x="9366119" y="3135167"/>
                  <a:ext cx="1883399" cy="2834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43" name="Rectángulo 42"/>
                <p:cNvSpPr/>
                <p:nvPr/>
              </p:nvSpPr>
              <p:spPr>
                <a:xfrm>
                  <a:off x="9518521" y="3448238"/>
                  <a:ext cx="1343933" cy="64958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44" name="Rectángulo 43"/>
                <p:cNvSpPr/>
                <p:nvPr/>
              </p:nvSpPr>
              <p:spPr>
                <a:xfrm>
                  <a:off x="9518521" y="4248970"/>
                  <a:ext cx="1343933" cy="6182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grpSp>
          <p:sp>
            <p:nvSpPr>
              <p:cNvPr id="45" name="Rectángulo 44"/>
              <p:cNvSpPr/>
              <p:nvPr/>
            </p:nvSpPr>
            <p:spPr>
              <a:xfrm rot="5400000">
                <a:off x="2784665" y="3072068"/>
                <a:ext cx="281619" cy="38000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57" name="Conector recto 56"/>
              <p:cNvCxnSpPr/>
              <p:nvPr/>
            </p:nvCxnSpPr>
            <p:spPr>
              <a:xfrm>
                <a:off x="452127" y="200065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11128743" y="2049776"/>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Rectángulo 16">
                <a:hlinkClick r:id="rId15" action="ppaction://hlinksldjump"/>
              </p:cNvPr>
              <p:cNvSpPr/>
              <p:nvPr/>
            </p:nvSpPr>
            <p:spPr>
              <a:xfrm>
                <a:off x="449766" y="2328148"/>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grpSp>
        <p:sp>
          <p:nvSpPr>
            <p:cNvPr id="62" name="Flecha derecha 28">
              <a:extLst>
                <a:ext uri="{FF2B5EF4-FFF2-40B4-BE49-F238E27FC236}">
                  <a16:creationId xmlns:a16="http://schemas.microsoft.com/office/drawing/2014/main" id="{D399FE5C-E550-4613-B00A-12796AC1518B}"/>
                </a:ext>
              </a:extLst>
            </p:cNvPr>
            <p:cNvSpPr/>
            <p:nvPr/>
          </p:nvSpPr>
          <p:spPr>
            <a:xfrm>
              <a:off x="4019840" y="3570813"/>
              <a:ext cx="408970" cy="26237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5" name="Rectángulo 74">
              <a:hlinkClick r:id="rId12" action="ppaction://hlinksldjump"/>
              <a:extLst>
                <a:ext uri="{FF2B5EF4-FFF2-40B4-BE49-F238E27FC236}">
                  <a16:creationId xmlns:a16="http://schemas.microsoft.com/office/drawing/2014/main" id="{F9D434F4-0E0C-4E7A-B7DF-DAC1774378B4}"/>
                </a:ext>
              </a:extLst>
            </p:cNvPr>
            <p:cNvSpPr/>
            <p:nvPr/>
          </p:nvSpPr>
          <p:spPr>
            <a:xfrm>
              <a:off x="4476435" y="3462956"/>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1" name="CuadroTexto 10">
            <a:extLst>
              <a:ext uri="{FF2B5EF4-FFF2-40B4-BE49-F238E27FC236}">
                <a16:creationId xmlns:a16="http://schemas.microsoft.com/office/drawing/2014/main" id="{80D2E3E9-9B00-4C6B-B216-A50B5151C08F}"/>
              </a:ext>
            </a:extLst>
          </p:cNvPr>
          <p:cNvSpPr txBox="1"/>
          <p:nvPr/>
        </p:nvSpPr>
        <p:spPr>
          <a:xfrm>
            <a:off x="176503" y="492842"/>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416285"/>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622213"/>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49764" y="1895479"/>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49763" y="4349964"/>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29309" y="2367463"/>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42410" y="4779158"/>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819509" y="2158748"/>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97161" y="2192096"/>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88997" y="2154246"/>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70649" y="2124498"/>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70480" y="4604116"/>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45964" y="4506666"/>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624069" y="4579942"/>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4775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6853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187061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5223</Words>
  <Application>Microsoft Office PowerPoint</Application>
  <PresentationFormat>Panorámica</PresentationFormat>
  <Paragraphs>739</Paragraphs>
  <Slides>63</Slides>
  <Notes>0</Notes>
  <HiddenSlides>0</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63</vt:i4>
      </vt:variant>
    </vt:vector>
  </HeadingPairs>
  <TitlesOfParts>
    <vt:vector size="76" baseType="lpstr">
      <vt:lpstr>等线</vt:lpstr>
      <vt:lpstr>Arial</vt:lpstr>
      <vt:lpstr>Calibri</vt:lpstr>
      <vt:lpstr>Calibri Light</vt:lpstr>
      <vt:lpstr>Cambria Math</vt:lpstr>
      <vt:lpstr>Candara</vt:lpstr>
      <vt:lpstr>Symbol</vt:lpstr>
      <vt:lpstr>Times New Roman</vt:lpstr>
      <vt:lpstr>Wingdings</vt:lpstr>
      <vt:lpstr>Tema de Office</vt:lpstr>
      <vt:lpstr>1_Tema de Office</vt:lpstr>
      <vt:lpstr>Office Theme</vt:lpstr>
      <vt:lpstr>Bitmap Image</vt:lpstr>
      <vt:lpstr>Modelo Ágil Experian</vt:lpstr>
      <vt:lpstr>Índice</vt:lpstr>
      <vt:lpstr>1. Introducción</vt:lpstr>
      <vt:lpstr>2. Valores Safe</vt:lpstr>
      <vt:lpstr>2. Valores Safe</vt:lpstr>
      <vt:lpstr>3. Principios  Safe</vt:lpstr>
      <vt:lpstr>Presentación de PowerPoint</vt:lpstr>
      <vt:lpstr>Roles</vt:lpstr>
      <vt:lpstr>Artefactos</vt:lpstr>
      <vt:lpstr>4. Roles</vt:lpstr>
      <vt:lpstr>4.1 Business Owner</vt:lpstr>
      <vt:lpstr>4.2 Product Management</vt:lpstr>
      <vt:lpstr>4.3 RTE</vt:lpstr>
      <vt:lpstr>4.4System Architect</vt:lpstr>
      <vt:lpstr>4.5 DEV Team</vt:lpstr>
      <vt:lpstr>4.6 Scrum Master</vt:lpstr>
      <vt:lpstr>4.7 Product Owner</vt:lpstr>
      <vt:lpstr>5. 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6. Ceremonias o Eventos - SAFE</vt:lpstr>
      <vt:lpstr>Presentación de PowerPoint</vt:lpstr>
      <vt:lpstr>Presentación de PowerPoint</vt:lpstr>
      <vt:lpstr> </vt:lpstr>
      <vt:lpstr> </vt:lpstr>
      <vt:lpstr> </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 </vt:lpstr>
      <vt:lpstr> </vt:lpstr>
      <vt:lpstr> </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Gutierrez, Nancy</cp:lastModifiedBy>
  <cp:revision>383</cp:revision>
  <cp:lastPrinted>2018-12-03T22:34:58Z</cp:lastPrinted>
  <dcterms:created xsi:type="dcterms:W3CDTF">2018-07-06T13:00:00Z</dcterms:created>
  <dcterms:modified xsi:type="dcterms:W3CDTF">2018-12-11T21:56:35Z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